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313" r:id="rId3"/>
    <p:sldId id="315" r:id="rId4"/>
    <p:sldId id="314" r:id="rId5"/>
    <p:sldId id="257" r:id="rId6"/>
    <p:sldId id="261" r:id="rId7"/>
    <p:sldId id="262" r:id="rId8"/>
    <p:sldId id="259" r:id="rId9"/>
    <p:sldId id="280" r:id="rId10"/>
    <p:sldId id="278" r:id="rId11"/>
    <p:sldId id="279" r:id="rId12"/>
    <p:sldId id="275" r:id="rId13"/>
    <p:sldId id="307" r:id="rId14"/>
    <p:sldId id="309" r:id="rId15"/>
    <p:sldId id="308" r:id="rId16"/>
    <p:sldId id="310" r:id="rId17"/>
    <p:sldId id="276" r:id="rId18"/>
    <p:sldId id="277" r:id="rId19"/>
    <p:sldId id="303" r:id="rId20"/>
    <p:sldId id="302" r:id="rId21"/>
    <p:sldId id="304" r:id="rId22"/>
    <p:sldId id="311" r:id="rId23"/>
    <p:sldId id="305" r:id="rId24"/>
    <p:sldId id="306" r:id="rId25"/>
    <p:sldId id="273" r:id="rId26"/>
    <p:sldId id="294" r:id="rId27"/>
    <p:sldId id="292" r:id="rId28"/>
    <p:sldId id="293" r:id="rId29"/>
    <p:sldId id="295" r:id="rId30"/>
    <p:sldId id="296" r:id="rId31"/>
    <p:sldId id="297" r:id="rId32"/>
    <p:sldId id="298" r:id="rId33"/>
    <p:sldId id="299" r:id="rId34"/>
    <p:sldId id="300" r:id="rId35"/>
    <p:sldId id="301" r:id="rId36"/>
    <p:sldId id="312" r:id="rId37"/>
    <p:sldId id="316" r:id="rId38"/>
    <p:sldId id="269" r:id="rId39"/>
    <p:sldId id="274" r:id="rId40"/>
    <p:sldId id="270" r:id="rId41"/>
    <p:sldId id="271" r:id="rId42"/>
    <p:sldId id="272" r:id="rId43"/>
    <p:sldId id="264" r:id="rId44"/>
    <p:sldId id="263" r:id="rId45"/>
    <p:sldId id="267" r:id="rId46"/>
    <p:sldId id="290" r:id="rId47"/>
    <p:sldId id="268" r:id="rId48"/>
    <p:sldId id="265" r:id="rId49"/>
    <p:sldId id="258" r:id="rId50"/>
    <p:sldId id="260" r:id="rId51"/>
    <p:sldId id="286" r:id="rId52"/>
    <p:sldId id="287" r:id="rId53"/>
    <p:sldId id="288" r:id="rId54"/>
    <p:sldId id="289" r:id="rId55"/>
    <p:sldId id="291" r:id="rId56"/>
    <p:sldId id="266" r:id="rId57"/>
    <p:sldId id="283" r:id="rId58"/>
    <p:sldId id="282" r:id="rId59"/>
    <p:sldId id="284" r:id="rId60"/>
    <p:sldId id="281" r:id="rId61"/>
    <p:sldId id="285" r:id="rId62"/>
  </p:sldIdLst>
  <p:sldSz cx="9144000" cy="6858000" type="screen4x3"/>
  <p:notesSz cx="6858000" cy="9144000"/>
  <p:defaultText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autoAdjust="0"/>
    <p:restoredTop sz="94684" autoAdjust="0"/>
  </p:normalViewPr>
  <p:slideViewPr>
    <p:cSldViewPr>
      <p:cViewPr varScale="1">
        <p:scale>
          <a:sx n="75" d="100"/>
          <a:sy n="75" d="100"/>
        </p:scale>
        <p:origin x="-1074" y="-90"/>
      </p:cViewPr>
      <p:guideLst>
        <p:guide orient="horz" pos="2160"/>
        <p:guide pos="2880"/>
      </p:guideLst>
    </p:cSldViewPr>
  </p:slideViewPr>
  <p:outlineViewPr>
    <p:cViewPr>
      <p:scale>
        <a:sx n="33" d="100"/>
        <a:sy n="33" d="100"/>
      </p:scale>
      <p:origin x="0" y="44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73625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4569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247864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40106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73358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37501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7" name="6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8" name="7 Marcador de pie de página"/>
          <p:cNvSpPr>
            <a:spLocks noGrp="1"/>
          </p:cNvSpPr>
          <p:nvPr>
            <p:ph type="ftr" sz="quarter" idx="11"/>
          </p:nvPr>
        </p:nvSpPr>
        <p:spPr/>
        <p:txBody>
          <a:bodyPr/>
          <a:lstStyle/>
          <a:p>
            <a:endParaRPr lang="es-PY"/>
          </a:p>
        </p:txBody>
      </p:sp>
      <p:sp>
        <p:nvSpPr>
          <p:cNvPr id="9" name="8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6212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4" name="3 Marcador de pie de página"/>
          <p:cNvSpPr>
            <a:spLocks noGrp="1"/>
          </p:cNvSpPr>
          <p:nvPr>
            <p:ph type="ftr" sz="quarter" idx="11"/>
          </p:nvPr>
        </p:nvSpPr>
        <p:spPr/>
        <p:txBody>
          <a:bodyPr/>
          <a:lstStyle/>
          <a:p>
            <a:endParaRPr lang="es-PY"/>
          </a:p>
        </p:txBody>
      </p:sp>
      <p:sp>
        <p:nvSpPr>
          <p:cNvPr id="5" name="4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52931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3" name="2 Marcador de pie de página"/>
          <p:cNvSpPr>
            <a:spLocks noGrp="1"/>
          </p:cNvSpPr>
          <p:nvPr>
            <p:ph type="ftr" sz="quarter" idx="11"/>
          </p:nvPr>
        </p:nvSpPr>
        <p:spPr/>
        <p:txBody>
          <a:bodyPr/>
          <a:lstStyle/>
          <a:p>
            <a:endParaRPr lang="es-PY"/>
          </a:p>
        </p:txBody>
      </p:sp>
      <p:sp>
        <p:nvSpPr>
          <p:cNvPr id="4" name="3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8893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Y"/>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93195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Y"/>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Y"/>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000785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73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E11CC-8458-44FA-A540-E93D76E42C56}" type="datetimeFigureOut">
              <a:rPr lang="es-PY" smtClean="0"/>
              <a:t>23/11/2018</a:t>
            </a:fld>
            <a:endParaRPr lang="es-PY"/>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Y"/>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0755F-1445-48F6-98D6-908BFD82145A}" type="slidenum">
              <a:rPr lang="es-PY" smtClean="0"/>
              <a:t>‹Nº›</a:t>
            </a:fld>
            <a:endParaRPr lang="es-PY"/>
          </a:p>
        </p:txBody>
      </p:sp>
    </p:spTree>
    <p:extLst>
      <p:ext uri="{BB962C8B-B14F-4D97-AF65-F5344CB8AC3E}">
        <p14:creationId xmlns:p14="http://schemas.microsoft.com/office/powerpoint/2010/main" val="19224461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jpeg"/></Relationships>
</file>

<file path=ppt/slides/_rels/slide4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xml"/><Relationship Id="rId5" Type="http://schemas.openxmlformats.org/officeDocument/2006/relationships/image" Target="../media/image96.jpeg"/><Relationship Id="rId4" Type="http://schemas.openxmlformats.org/officeDocument/2006/relationships/image" Target="../media/image95.jpeg"/></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764704"/>
            <a:ext cx="7772400" cy="1470025"/>
          </a:xfrm>
        </p:spPr>
        <p:txBody>
          <a:bodyPr/>
          <a:lstStyle/>
          <a:p>
            <a:r>
              <a:rPr lang="es-PY" dirty="0" smtClean="0"/>
              <a:t>Qué es IoT?</a:t>
            </a:r>
            <a:endParaRPr lang="es-PY" dirty="0"/>
          </a:p>
        </p:txBody>
      </p:sp>
      <p:sp>
        <p:nvSpPr>
          <p:cNvPr id="3" name="2 Subtítulo"/>
          <p:cNvSpPr>
            <a:spLocks noGrp="1"/>
          </p:cNvSpPr>
          <p:nvPr>
            <p:ph type="subTitle" idx="1"/>
          </p:nvPr>
        </p:nvSpPr>
        <p:spPr>
          <a:xfrm>
            <a:off x="107504" y="2132856"/>
            <a:ext cx="5616624" cy="3888432"/>
          </a:xfrm>
        </p:spPr>
        <p:txBody>
          <a:bodyPr>
            <a:normAutofit fontScale="92500" lnSpcReduction="20000"/>
          </a:bodyPr>
          <a:lstStyle/>
          <a:p>
            <a:r>
              <a:rPr lang="es-PY" dirty="0" smtClean="0">
                <a:solidFill>
                  <a:schemeClr val="tx1"/>
                </a:solidFill>
              </a:rPr>
              <a:t>El concepto fue propuesto por Kevin </a:t>
            </a:r>
            <a:r>
              <a:rPr lang="es-PY" dirty="0" err="1" smtClean="0">
                <a:solidFill>
                  <a:schemeClr val="tx1"/>
                </a:solidFill>
              </a:rPr>
              <a:t>Ashton</a:t>
            </a:r>
            <a:r>
              <a:rPr lang="es-PY" dirty="0" smtClean="0">
                <a:solidFill>
                  <a:schemeClr val="tx1"/>
                </a:solidFill>
              </a:rPr>
              <a:t> en el Auto-ID Center del MIT en 1999, donde se realizaban investigaciones en el campo de la identificación por radiofrecuencia en red (RFID) y tecnologías de sensores, es un concepto que se refiere a una interconexión digital de objetos cotidianos con internet. </a:t>
            </a:r>
            <a:endParaRPr lang="es-PY" dirty="0">
              <a:solidFill>
                <a:schemeClr val="tx1"/>
              </a:solidFill>
            </a:endParaRPr>
          </a:p>
        </p:txBody>
      </p:sp>
      <p:pic>
        <p:nvPicPr>
          <p:cNvPr id="1026" name="Picture 2" descr="Resultado de imagen para Io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420888"/>
            <a:ext cx="6000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5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71800" y="332656"/>
            <a:ext cx="2137124" cy="707886"/>
          </a:xfrm>
          <a:prstGeom prst="rect">
            <a:avLst/>
          </a:prstGeom>
          <a:noFill/>
        </p:spPr>
        <p:txBody>
          <a:bodyPr wrap="none" rtlCol="0">
            <a:spAutoFit/>
          </a:bodyPr>
          <a:lstStyle/>
          <a:p>
            <a:r>
              <a:rPr lang="es-PY" sz="4000" dirty="0" smtClean="0">
                <a:latin typeface="Aharoni" panose="02010803020104030203" pitchFamily="2" charset="-79"/>
                <a:cs typeface="Aharoni" panose="02010803020104030203" pitchFamily="2" charset="-79"/>
              </a:rPr>
              <a:t>Arduino</a:t>
            </a:r>
            <a:endParaRPr lang="es-PY" sz="4000" dirty="0">
              <a:latin typeface="Aharoni" panose="02010803020104030203" pitchFamily="2" charset="-79"/>
              <a:cs typeface="Aharoni" panose="02010803020104030203" pitchFamily="2" charset="-79"/>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305908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2609" y="887887"/>
            <a:ext cx="2307957" cy="2307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02" y="2852936"/>
            <a:ext cx="4011149" cy="30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040542"/>
            <a:ext cx="2567947" cy="192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246" y="2966502"/>
            <a:ext cx="3817607"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156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124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75856" y="251348"/>
            <a:ext cx="1972015" cy="830997"/>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ESP</a:t>
            </a:r>
            <a:r>
              <a:rPr lang="es-PY" sz="4800" dirty="0" smtClean="0">
                <a:latin typeface="Aharoni" panose="02010803020104030203" pitchFamily="2" charset="-79"/>
                <a:cs typeface="Aharoni" panose="02010803020104030203" pitchFamily="2" charset="-79"/>
              </a:rPr>
              <a:t>8266</a:t>
            </a:r>
            <a:endParaRPr lang="es-PY" sz="3600" dirty="0">
              <a:latin typeface="Aharoni" panose="02010803020104030203" pitchFamily="2" charset="-79"/>
              <a:cs typeface="Aharoni" panose="02010803020104030203" pitchFamily="2" charset="-79"/>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25" y="332656"/>
            <a:ext cx="3125522" cy="312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082344"/>
            <a:ext cx="2130631" cy="2130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 y="2824737"/>
            <a:ext cx="3073524" cy="307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2714" y="3458179"/>
            <a:ext cx="2295382" cy="133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682" y="915815"/>
            <a:ext cx="3315318" cy="254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97151"/>
            <a:ext cx="2947137" cy="187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4254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331640" y="364708"/>
            <a:ext cx="6634701" cy="646331"/>
          </a:xfrm>
          <a:prstGeom prst="rect">
            <a:avLst/>
          </a:prstGeom>
          <a:noFill/>
        </p:spPr>
        <p:txBody>
          <a:bodyPr wrap="none" rtlCol="0">
            <a:spAutoFit/>
          </a:bodyPr>
          <a:lstStyle/>
          <a:p>
            <a:r>
              <a:rPr lang="es-PY" sz="3600" b="1" dirty="0" smtClean="0">
                <a:latin typeface="Arial Black" panose="020B0A04020102020204" pitchFamily="34" charset="0"/>
              </a:rPr>
              <a:t>ESP8266 con ThingSpeak</a:t>
            </a:r>
            <a:endParaRPr lang="es-PY" sz="3600" b="1" dirty="0">
              <a:latin typeface="Arial Black" panose="020B0A04020102020204" pitchFamily="34" charset="0"/>
            </a:endParaRPr>
          </a:p>
        </p:txBody>
      </p:sp>
      <p:pic>
        <p:nvPicPr>
          <p:cNvPr id="16386" name="Picture 2" descr="Resultado de la imagen para esp8266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5715000"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917" y="4206807"/>
            <a:ext cx="6950083" cy="147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2780927"/>
            <a:ext cx="2236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75780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16554" y="418510"/>
            <a:ext cx="4818948" cy="800219"/>
          </a:xfrm>
          <a:prstGeom prst="rect">
            <a:avLst/>
          </a:prstGeom>
          <a:noFill/>
        </p:spPr>
        <p:txBody>
          <a:bodyPr wrap="none" rtlCol="0">
            <a:spAutoFit/>
          </a:bodyPr>
          <a:lstStyle/>
          <a:p>
            <a:pPr algn="ctr"/>
            <a:r>
              <a:rPr lang="es-PY" sz="2800" dirty="0" smtClean="0">
                <a:latin typeface="Arial Black" panose="020B0A04020102020204" pitchFamily="34" charset="0"/>
              </a:rPr>
              <a:t>Del lado de ThingSpeak</a:t>
            </a:r>
          </a:p>
          <a:p>
            <a:pPr algn="ctr"/>
            <a:endParaRPr lang="es-PY"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218729"/>
            <a:ext cx="3587496" cy="2364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4067944" y="2060848"/>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021" y="957052"/>
            <a:ext cx="3933837" cy="3116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6575939" y="4293096"/>
            <a:ext cx="300317"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4155892"/>
            <a:ext cx="2788714" cy="262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izquierda"/>
          <p:cNvSpPr/>
          <p:nvPr/>
        </p:nvSpPr>
        <p:spPr>
          <a:xfrm>
            <a:off x="3317260" y="5288325"/>
            <a:ext cx="288032"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3" y="3582839"/>
            <a:ext cx="3192989" cy="2945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997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79" y="1181100"/>
            <a:ext cx="8181975"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020881" y="34094"/>
            <a:ext cx="7197483" cy="1169551"/>
          </a:xfrm>
          <a:prstGeom prst="rect">
            <a:avLst/>
          </a:prstGeom>
          <a:noFill/>
        </p:spPr>
        <p:txBody>
          <a:bodyPr wrap="none" rtlCol="0">
            <a:spAutoFit/>
          </a:bodyPr>
          <a:lstStyle/>
          <a:p>
            <a:pPr algn="ctr"/>
            <a:r>
              <a:rPr lang="es-PY" sz="2800" dirty="0" smtClean="0">
                <a:latin typeface="Arial Black" panose="020B0A04020102020204" pitchFamily="34" charset="0"/>
              </a:rPr>
              <a:t>Código para ESP8266</a:t>
            </a:r>
          </a:p>
          <a:p>
            <a:pPr algn="ctr"/>
            <a:endParaRPr lang="es-PY" dirty="0"/>
          </a:p>
          <a:p>
            <a:pPr algn="ctr"/>
            <a:r>
              <a:rPr lang="es-PY" sz="2400" dirty="0"/>
              <a:t>https://github.com/WilsonOviedo/ESP8266_ThingSpeak</a:t>
            </a:r>
          </a:p>
        </p:txBody>
      </p:sp>
    </p:spTree>
    <p:extLst>
      <p:ext uri="{BB962C8B-B14F-4D97-AF65-F5344CB8AC3E}">
        <p14:creationId xmlns:p14="http://schemas.microsoft.com/office/powerpoint/2010/main" val="26224469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8" y="404664"/>
            <a:ext cx="9237866" cy="645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607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1758815" cy="1015663"/>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ESP</a:t>
            </a:r>
            <a:r>
              <a:rPr lang="es-PY" sz="6000" dirty="0" smtClean="0">
                <a:latin typeface="Aharoni" panose="02010803020104030203" pitchFamily="2" charset="-79"/>
                <a:cs typeface="Aharoni" panose="02010803020104030203" pitchFamily="2" charset="-79"/>
              </a:rPr>
              <a:t>32</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09921"/>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61612"/>
            <a:ext cx="7487483" cy="379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158" y="1009921"/>
            <a:ext cx="2209428" cy="220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7516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27142929"/>
              </p:ext>
            </p:extLst>
          </p:nvPr>
        </p:nvGraphicFramePr>
        <p:xfrm>
          <a:off x="323528" y="1"/>
          <a:ext cx="8064897" cy="6751695"/>
        </p:xfrm>
        <a:graphic>
          <a:graphicData uri="http://schemas.openxmlformats.org/drawingml/2006/table">
            <a:tbl>
              <a:tblPr/>
              <a:tblGrid>
                <a:gridCol w="3384376"/>
                <a:gridCol w="1992222"/>
                <a:gridCol w="2688299"/>
              </a:tblGrid>
              <a:tr h="128778">
                <a:tc>
                  <a:txBody>
                    <a:bodyPr/>
                    <a:lstStyle/>
                    <a:p>
                      <a:r>
                        <a:rPr lang="es-PY" sz="900" dirty="0">
                          <a:solidFill>
                            <a:srgbClr val="FFFFFF"/>
                          </a:solidFill>
                          <a:effectLst/>
                        </a:rPr>
                        <a:t>Característica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ESP8266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ESP32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r>
              <a:tr h="119989">
                <a:tc>
                  <a:txBody>
                    <a:bodyPr/>
                    <a:lstStyle/>
                    <a:p>
                      <a:r>
                        <a:rPr lang="es-PY" sz="900" b="1">
                          <a:effectLst/>
                        </a:rPr>
                        <a:t>Procesador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LX106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Xtensa X36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r>
                        <a:rPr lang="es-PY" sz="900" b="1">
                          <a:effectLst/>
                        </a:rPr>
                        <a:t>Nº bits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32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0">
                <a:tc>
                  <a:txBody>
                    <a:bodyPr/>
                    <a:lstStyle/>
                    <a:p>
                      <a:r>
                        <a:rPr lang="es-PY" sz="900" b="1">
                          <a:effectLst/>
                        </a:rPr>
                        <a:t>Nº nucleos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Single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Dual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30063">
                <a:tc>
                  <a:txBody>
                    <a:bodyPr/>
                    <a:lstStyle/>
                    <a:p>
                      <a:r>
                        <a:rPr lang="es-PY" sz="900" b="1" dirty="0">
                          <a:effectLst/>
                        </a:rPr>
                        <a:t>Velocidad</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80Mhz (hasta 160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MHz (hasta 240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SRAM</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512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 FLASH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Hasta 16MiB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Alimentación</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s-PY" sz="900">
                          <a:effectLst/>
                        </a:rPr>
                        <a:t>3.0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2.2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Rango </a:t>
                      </a:r>
                      <a:r>
                        <a:rPr lang="es-PY" sz="900" dirty="0" smtClean="0">
                          <a:effectLst/>
                        </a:rPr>
                        <a:t>temperaturas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-40ºC a 125ºC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11564">
                <a:tc>
                  <a:txBody>
                    <a:bodyPr/>
                    <a:lstStyle/>
                    <a:p>
                      <a:r>
                        <a:rPr lang="es-PY" sz="900" b="1" dirty="0">
                          <a:effectLst/>
                        </a:rPr>
                        <a:t>Consumo </a:t>
                      </a:r>
                      <a:r>
                        <a:rPr lang="es-PY" sz="900" b="1" dirty="0" smtClean="0">
                          <a:effectLst/>
                        </a:rPr>
                        <a:t>de corriente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it-IT" sz="900">
                          <a:effectLst/>
                        </a:rPr>
                        <a:t>80 mA (promedio), 225 mA (máximo)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94351">
                <a:tc>
                  <a:txBody>
                    <a:bodyPr/>
                    <a:lstStyle/>
                    <a:p>
                      <a:r>
                        <a:rPr lang="es-PY" sz="900" b="1" dirty="0">
                          <a:effectLst/>
                        </a:rPr>
                        <a:t>Consumo </a:t>
                      </a:r>
                      <a:r>
                        <a:rPr lang="es-PY" sz="900" b="1" dirty="0" smtClean="0">
                          <a:effectLst/>
                        </a:rPr>
                        <a:t>en </a:t>
                      </a:r>
                      <a:r>
                        <a:rPr lang="es-PY" sz="900" b="1" dirty="0" err="1" smtClean="0">
                          <a:effectLst/>
                        </a:rPr>
                        <a:t>deep</a:t>
                      </a:r>
                      <a:r>
                        <a:rPr lang="es-PY" sz="900" b="1" dirty="0" smtClean="0">
                          <a:effectLst/>
                        </a:rPr>
                        <a:t> </a:t>
                      </a:r>
                      <a:r>
                        <a:rPr lang="es-PY" sz="900" b="1" dirty="0" err="1">
                          <a:effectLst/>
                        </a:rPr>
                        <a:t>sleep</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dirty="0">
                          <a:effectLst/>
                        </a:rPr>
                        <a:t>20 </a:t>
                      </a:r>
                      <a:r>
                        <a:rPr lang="pt-BR" sz="900" dirty="0" err="1">
                          <a:effectLst/>
                        </a:rPr>
                        <a:t>uA</a:t>
                      </a:r>
                      <a:r>
                        <a:rPr lang="pt-BR" sz="900" dirty="0">
                          <a:effectLst/>
                        </a:rPr>
                        <a:t> (RTC + </a:t>
                      </a:r>
                      <a:r>
                        <a:rPr lang="pt-BR" sz="900" dirty="0" smtClean="0">
                          <a:effectLst/>
                        </a:rPr>
                        <a:t>memoria RTC</a:t>
                      </a:r>
                      <a:r>
                        <a:rPr lang="pt-BR"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a:effectLst/>
                        </a:rPr>
                        <a:t>2.5 uA (10 uA RTC + memoria RTC)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Consumo en </a:t>
                      </a:r>
                      <a:r>
                        <a:rPr lang="es-PY" sz="900" b="1" dirty="0" smtClean="0">
                          <a:effectLst/>
                        </a:rPr>
                        <a:t>de bajo </a:t>
                      </a:r>
                      <a:r>
                        <a:rPr lang="es-PY" sz="900" b="1" dirty="0">
                          <a:effectLst/>
                        </a:rPr>
                        <a:t>consumo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Inferior a 150 uA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Wifi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802.11 b/g/n (hasta +20 dBm) WEP, WPA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Soft-AP</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s-PY"/>
                    </a:p>
                  </a:txBody>
                  <a:tcPr/>
                </a:tc>
              </a:tr>
              <a:tr h="193966">
                <a:tc>
                  <a:txBody>
                    <a:bodyPr/>
                    <a:lstStyle/>
                    <a:p>
                      <a:r>
                        <a:rPr lang="es-PY" sz="900" b="1" dirty="0" smtClean="0">
                          <a:effectLst/>
                        </a:rPr>
                        <a:t>Encriptación por </a:t>
                      </a:r>
                      <a:r>
                        <a:rPr lang="es-PY" sz="900" b="1" dirty="0">
                          <a:effectLst/>
                        </a:rPr>
                        <a:t>hardware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No (TLS 1.2 </a:t>
                      </a:r>
                      <a:r>
                        <a:rPr lang="es-PY" sz="900" dirty="0" smtClean="0">
                          <a:effectLst/>
                        </a:rPr>
                        <a:t>por software</a:t>
                      </a:r>
                      <a:r>
                        <a:rPr lang="es-PY"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Sì</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Bluetooth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v4.2 BR/EDR + BLE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Ethernet </a:t>
                      </a:r>
                      <a:r>
                        <a:rPr lang="es-PY" sz="900" b="1" dirty="0" smtClean="0">
                          <a:effectLst/>
                        </a:rPr>
                        <a:t>MAC Interface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10/100 Mbps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GPIO (utilizables</a:t>
                      </a:r>
                      <a:r>
                        <a:rPr lang="es-PY" sz="900" b="1" dirty="0">
                          <a:effectLst/>
                        </a:rPr>
                        <a:t>)</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17</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Hardware </a:t>
                      </a:r>
                      <a:r>
                        <a:rPr lang="es-PY" sz="900" b="1" dirty="0" smtClean="0">
                          <a:effectLst/>
                        </a:rPr>
                        <a:t>/ Software </a:t>
                      </a:r>
                      <a:r>
                        <a:rPr lang="es-PY" sz="900" b="1" dirty="0">
                          <a:effectLst/>
                        </a:rPr>
                        <a:t>PWM</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 / 8</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 16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44076">
                <a:tc>
                  <a:txBody>
                    <a:bodyPr/>
                    <a:lstStyle/>
                    <a:p>
                      <a:r>
                        <a:rPr lang="es-PY" sz="900" b="1">
                          <a:effectLst/>
                        </a:rPr>
                        <a:t>ADC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(10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18 (12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ADC </a:t>
                      </a:r>
                      <a:r>
                        <a:rPr lang="es-PY" sz="900" b="1" dirty="0" smtClean="0">
                          <a:effectLst/>
                        </a:rPr>
                        <a:t>con preamplificador</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 (bajo ruido 60 dB)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DAC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 (8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4773">
                <a:tc>
                  <a:txBody>
                    <a:bodyPr/>
                    <a:lstStyle/>
                    <a:p>
                      <a:r>
                        <a:rPr lang="es-PY" sz="900" b="1">
                          <a:effectLst/>
                        </a:rPr>
                        <a:t>UART</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2 (en una sólo </a:t>
                      </a:r>
                      <a:r>
                        <a:rPr lang="es-PY" sz="900" dirty="0" smtClean="0">
                          <a:effectLst/>
                        </a:rPr>
                        <a:t>puede usarse </a:t>
                      </a:r>
                      <a:r>
                        <a:rPr lang="es-PY" sz="900" dirty="0">
                          <a:effectLst/>
                        </a:rPr>
                        <a:t>pin TX)</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1-Wire</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Implementado por software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CAN BUS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x 2.0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Touch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Sensor temperatura</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HALL</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Timers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 (64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Gen. </a:t>
                      </a:r>
                      <a:r>
                        <a:rPr lang="es-PY" sz="900" b="1" dirty="0" smtClean="0">
                          <a:effectLst/>
                        </a:rPr>
                        <a:t>Núm. Aleatorios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Encriptación de </a:t>
                      </a:r>
                      <a:r>
                        <a:rPr lang="es-PY" sz="900" b="1" dirty="0">
                          <a:effectLst/>
                        </a:rPr>
                        <a:t>la flash</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Arranque seguro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06822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75311" y="766445"/>
            <a:ext cx="7468711" cy="646331"/>
          </a:xfrm>
          <a:prstGeom prst="rect">
            <a:avLst/>
          </a:prstGeom>
          <a:noFill/>
        </p:spPr>
        <p:txBody>
          <a:bodyPr wrap="none" rtlCol="0">
            <a:spAutoFit/>
          </a:bodyPr>
          <a:lstStyle/>
          <a:p>
            <a:r>
              <a:rPr lang="es-PY" sz="3600" dirty="0" smtClean="0">
                <a:latin typeface="Arial Black" panose="020B0A04020102020204" pitchFamily="34" charset="0"/>
              </a:rPr>
              <a:t>ESP32 con boot de Telegram</a:t>
            </a:r>
            <a:endParaRPr lang="es-PY" sz="3600" dirty="0">
              <a:latin typeface="Arial Black" panose="020B0A04020102020204" pitchFamily="3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76872"/>
            <a:ext cx="381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284983"/>
            <a:ext cx="2236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0" name="Picture 1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7637" y="2059107"/>
            <a:ext cx="4396363" cy="439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265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9107466" cy="5229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5021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9892"/>
            <a:ext cx="18669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2051720" y="2420888"/>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1268" name="Picture 4" descr="https://i1.wp.com/randomnerdtutorials.com/wp-content/uploads/2018/06/preferences.png?resize=722%2C607&amp;ssl=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975" y="1014211"/>
            <a:ext cx="2826462"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579" y="3390475"/>
            <a:ext cx="6343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4437111"/>
            <a:ext cx="2738491" cy="2476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76" y="4480843"/>
            <a:ext cx="4239406" cy="238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CuadroTexto"/>
          <p:cNvSpPr txBox="1"/>
          <p:nvPr/>
        </p:nvSpPr>
        <p:spPr>
          <a:xfrm>
            <a:off x="1005049" y="186484"/>
            <a:ext cx="6736396" cy="646331"/>
          </a:xfrm>
          <a:prstGeom prst="rect">
            <a:avLst/>
          </a:prstGeom>
          <a:noFill/>
        </p:spPr>
        <p:txBody>
          <a:bodyPr wrap="none" rtlCol="0">
            <a:spAutoFit/>
          </a:bodyPr>
          <a:lstStyle/>
          <a:p>
            <a:r>
              <a:rPr lang="es-PY" sz="3600" dirty="0" smtClean="0">
                <a:latin typeface="Arial Black" panose="020B0A04020102020204" pitchFamily="34" charset="0"/>
              </a:rPr>
              <a:t>Instalar ESP32 en arduino</a:t>
            </a:r>
            <a:endParaRPr lang="es-PY" sz="3600" dirty="0">
              <a:latin typeface="Arial Black" panose="020B0A04020102020204" pitchFamily="34" charset="0"/>
            </a:endParaRPr>
          </a:p>
        </p:txBody>
      </p:sp>
    </p:spTree>
    <p:extLst>
      <p:ext uri="{BB962C8B-B14F-4D97-AF65-F5344CB8AC3E}">
        <p14:creationId xmlns:p14="http://schemas.microsoft.com/office/powerpoint/2010/main" val="20741601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02837" y="34094"/>
            <a:ext cx="8833572" cy="1169551"/>
          </a:xfrm>
          <a:prstGeom prst="rect">
            <a:avLst/>
          </a:prstGeom>
          <a:noFill/>
        </p:spPr>
        <p:txBody>
          <a:bodyPr wrap="none" rtlCol="0">
            <a:spAutoFit/>
          </a:bodyPr>
          <a:lstStyle/>
          <a:p>
            <a:pPr algn="ctr"/>
            <a:r>
              <a:rPr lang="es-PY" sz="2800" dirty="0" smtClean="0">
                <a:latin typeface="Arial Black" panose="020B0A04020102020204" pitchFamily="34" charset="0"/>
              </a:rPr>
              <a:t>Instalar la librería de telegram para Arduino</a:t>
            </a:r>
          </a:p>
          <a:p>
            <a:pPr algn="ctr"/>
            <a:endParaRPr lang="es-PY" dirty="0"/>
          </a:p>
          <a:p>
            <a:pPr algn="ctr"/>
            <a:r>
              <a:rPr lang="es-PY" sz="2400" dirty="0"/>
              <a:t>https://github.com/witnessmenow/Universal-Arduino-Telegram-Bot</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05085"/>
            <a:ext cx="5732976" cy="265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39137" y="3905126"/>
            <a:ext cx="7358105" cy="892552"/>
          </a:xfrm>
          <a:prstGeom prst="rect">
            <a:avLst/>
          </a:prstGeom>
          <a:noFill/>
        </p:spPr>
        <p:txBody>
          <a:bodyPr wrap="none" rtlCol="0">
            <a:spAutoFit/>
          </a:bodyPr>
          <a:lstStyle/>
          <a:p>
            <a:pPr algn="ctr"/>
            <a:r>
              <a:rPr lang="es-PY" sz="2800" dirty="0" smtClean="0">
                <a:latin typeface="Arial Black" panose="020B0A04020102020204" pitchFamily="34" charset="0"/>
              </a:rPr>
              <a:t>Instalar la librería Json para arduino</a:t>
            </a:r>
          </a:p>
          <a:p>
            <a:pPr algn="ctr"/>
            <a:r>
              <a:rPr lang="es-PY" sz="2400" dirty="0"/>
              <a:t>https://github.com/bblanchon/ArduinoJson</a:t>
            </a:r>
          </a:p>
        </p:txBody>
      </p:sp>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5961" y="4726744"/>
            <a:ext cx="4104456" cy="2014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8470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964409" y="34094"/>
            <a:ext cx="5310428" cy="523220"/>
          </a:xfrm>
          <a:prstGeom prst="rect">
            <a:avLst/>
          </a:prstGeom>
          <a:noFill/>
        </p:spPr>
        <p:txBody>
          <a:bodyPr wrap="none" rtlCol="0">
            <a:spAutoFit/>
          </a:bodyPr>
          <a:lstStyle/>
          <a:p>
            <a:pPr algn="ctr"/>
            <a:r>
              <a:rPr lang="es-PY" sz="2800" dirty="0" smtClean="0">
                <a:latin typeface="Arial Black" panose="020B0A04020102020204" pitchFamily="34" charset="0"/>
              </a:rPr>
              <a:t>Crear el boot de Telegram</a:t>
            </a: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57314"/>
            <a:ext cx="2880320" cy="2719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Flecha derecha"/>
          <p:cNvSpPr/>
          <p:nvPr/>
        </p:nvSpPr>
        <p:spPr>
          <a:xfrm>
            <a:off x="3059832" y="1700808"/>
            <a:ext cx="360040" cy="21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836712"/>
            <a:ext cx="44577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5868144" y="2208312"/>
            <a:ext cx="288032" cy="4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852" y="2636912"/>
            <a:ext cx="5162550" cy="315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9501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947697" y="404664"/>
            <a:ext cx="7132081" cy="1169551"/>
          </a:xfrm>
          <a:prstGeom prst="rect">
            <a:avLst/>
          </a:prstGeom>
          <a:noFill/>
        </p:spPr>
        <p:txBody>
          <a:bodyPr wrap="none" rtlCol="0">
            <a:spAutoFit/>
          </a:bodyPr>
          <a:lstStyle/>
          <a:p>
            <a:pPr algn="ctr"/>
            <a:r>
              <a:rPr lang="es-PY" sz="2800" dirty="0" smtClean="0">
                <a:latin typeface="Arial Black" panose="020B0A04020102020204" pitchFamily="34" charset="0"/>
              </a:rPr>
              <a:t>Subir código de prueba </a:t>
            </a:r>
          </a:p>
          <a:p>
            <a:pPr algn="ctr"/>
            <a:endParaRPr lang="es-PY" dirty="0"/>
          </a:p>
          <a:p>
            <a:pPr algn="ctr"/>
            <a:r>
              <a:rPr lang="es-PY" sz="2400" dirty="0"/>
              <a:t>https://github.com/WilsonOviedo/ChatBotTelegramESP</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87" y="1581150"/>
            <a:ext cx="64389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5689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184"/>
            <a:ext cx="8224559" cy="6767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39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67744" y="476671"/>
            <a:ext cx="4203395" cy="769441"/>
          </a:xfrm>
          <a:prstGeom prst="rect">
            <a:avLst/>
          </a:prstGeom>
          <a:noFill/>
        </p:spPr>
        <p:txBody>
          <a:bodyPr wrap="none" rtlCol="0">
            <a:spAutoFit/>
          </a:bodyPr>
          <a:lstStyle/>
          <a:p>
            <a:r>
              <a:rPr lang="es-PY" sz="4400" dirty="0">
                <a:latin typeface="Aharoni" panose="02010803020104030203" pitchFamily="2" charset="-79"/>
                <a:cs typeface="Aharoni" panose="02010803020104030203" pitchFamily="2" charset="-79"/>
              </a:rPr>
              <a:t>Particle </a:t>
            </a:r>
            <a:r>
              <a:rPr lang="es-PY" sz="4400" dirty="0" err="1">
                <a:latin typeface="Aharoni" panose="02010803020104030203" pitchFamily="2" charset="-79"/>
                <a:cs typeface="Aharoni" panose="02010803020104030203" pitchFamily="2" charset="-79"/>
              </a:rPr>
              <a:t>Photon</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62858"/>
            <a:ext cx="3851920" cy="2567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004" y="1556792"/>
            <a:ext cx="5531996" cy="3024336"/>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049687"/>
            <a:ext cx="3744416" cy="280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75" y="2421848"/>
            <a:ext cx="3995936" cy="1384995"/>
          </a:xfrm>
          <a:prstGeom prst="rect">
            <a:avLst/>
          </a:prstGeom>
        </p:spPr>
        <p:txBody>
          <a:bodyPr wrap="square">
            <a:spAutoFit/>
          </a:bodyPr>
          <a:lstStyle/>
          <a:p>
            <a:pPr marL="285750" indent="-285750">
              <a:buFont typeface="Arial" panose="020B0604020202020204" pitchFamily="34" charset="0"/>
              <a:buChar char="•"/>
            </a:pPr>
            <a:r>
              <a:rPr lang="es-PY" sz="1400" dirty="0">
                <a:latin typeface="Arial Black" panose="020B0A04020102020204" pitchFamily="34" charset="0"/>
              </a:rPr>
              <a:t>Broadcom BCM43362 </a:t>
            </a:r>
            <a:r>
              <a:rPr lang="es-PY" sz="1400" dirty="0" err="1">
                <a:latin typeface="Arial Black" panose="020B0A04020102020204" pitchFamily="34" charset="0"/>
              </a:rPr>
              <a:t>Wi</a:t>
            </a:r>
            <a:r>
              <a:rPr lang="es-PY" sz="1400" dirty="0">
                <a:latin typeface="Arial Black" panose="020B0A04020102020204" pitchFamily="34" charset="0"/>
              </a:rPr>
              <a:t>-Fi chip</a:t>
            </a:r>
          </a:p>
          <a:p>
            <a:pPr marL="285750" indent="-285750">
              <a:buFont typeface="Arial" panose="020B0604020202020204" pitchFamily="34" charset="0"/>
              <a:buChar char="•"/>
            </a:pPr>
            <a:r>
              <a:rPr lang="es-PY" sz="1400" dirty="0">
                <a:latin typeface="Arial Black" panose="020B0A04020102020204" pitchFamily="34" charset="0"/>
              </a:rPr>
              <a:t>STM32F205 120Mhz ARM </a:t>
            </a:r>
            <a:r>
              <a:rPr lang="es-PY" sz="1400" dirty="0" err="1">
                <a:latin typeface="Arial Black" panose="020B0A04020102020204" pitchFamily="34" charset="0"/>
              </a:rPr>
              <a:t>Cortex</a:t>
            </a:r>
            <a:r>
              <a:rPr lang="es-PY" sz="1400" dirty="0">
                <a:latin typeface="Arial Black" panose="020B0A04020102020204" pitchFamily="34" charset="0"/>
              </a:rPr>
              <a:t> M3</a:t>
            </a:r>
          </a:p>
          <a:p>
            <a:pPr marL="285750" indent="-285750">
              <a:buFont typeface="Arial" panose="020B0604020202020204" pitchFamily="34" charset="0"/>
              <a:buChar char="•"/>
            </a:pPr>
            <a:r>
              <a:rPr lang="es-PY" sz="1400" dirty="0">
                <a:latin typeface="Arial Black" panose="020B0A04020102020204" pitchFamily="34" charset="0"/>
              </a:rPr>
              <a:t>1MB flash, 128KB RAM</a:t>
            </a:r>
          </a:p>
          <a:p>
            <a:pPr marL="285750" indent="-285750">
              <a:buFont typeface="Arial" panose="020B0604020202020204" pitchFamily="34" charset="0"/>
              <a:buChar char="•"/>
            </a:pPr>
            <a:r>
              <a:rPr lang="es-PY" sz="1400" dirty="0">
                <a:latin typeface="Arial Black" panose="020B0A04020102020204" pitchFamily="34" charset="0"/>
              </a:rPr>
              <a:t>802.11b/g/n</a:t>
            </a:r>
          </a:p>
          <a:p>
            <a:pPr marL="285750" indent="-285750">
              <a:buFont typeface="Arial" panose="020B0604020202020204" pitchFamily="34" charset="0"/>
              <a:buChar char="•"/>
            </a:pPr>
            <a:r>
              <a:rPr lang="es-PY" sz="1400" dirty="0" err="1">
                <a:latin typeface="Arial Black" panose="020B0A04020102020204" pitchFamily="34" charset="0"/>
              </a:rPr>
              <a:t>Soft</a:t>
            </a:r>
            <a:r>
              <a:rPr lang="es-PY" sz="1400" dirty="0">
                <a:latin typeface="Arial Black" panose="020B0A04020102020204" pitchFamily="34" charset="0"/>
              </a:rPr>
              <a:t> AP </a:t>
            </a:r>
            <a:r>
              <a:rPr lang="es-PY" sz="1400" dirty="0" err="1">
                <a:latin typeface="Arial Black" panose="020B0A04020102020204" pitchFamily="34" charset="0"/>
              </a:rPr>
              <a:t>setup</a:t>
            </a:r>
            <a:endParaRPr lang="es-PY" sz="1400" dirty="0">
              <a:latin typeface="Arial Black" panose="020B0A04020102020204" pitchFamily="34" charset="0"/>
            </a:endParaRPr>
          </a:p>
          <a:p>
            <a:pPr marL="285750" indent="-285750">
              <a:buFont typeface="Arial" panose="020B0604020202020204" pitchFamily="34" charset="0"/>
              <a:buChar char="•"/>
            </a:pPr>
            <a:r>
              <a:rPr lang="es-PY" sz="1400" dirty="0">
                <a:latin typeface="Arial Black" panose="020B0A04020102020204" pitchFamily="34" charset="0"/>
              </a:rPr>
              <a:t>FCC/CE/IC </a:t>
            </a:r>
            <a:r>
              <a:rPr lang="es-PY" sz="1400" dirty="0" err="1">
                <a:latin typeface="Arial Black" panose="020B0A04020102020204" pitchFamily="34" charset="0"/>
              </a:rPr>
              <a:t>certified</a:t>
            </a:r>
            <a:endParaRPr lang="es-PY" sz="1400" dirty="0">
              <a:latin typeface="Arial Black" panose="020B0A04020102020204" pitchFamily="34" charset="0"/>
            </a:endParaRPr>
          </a:p>
        </p:txBody>
      </p:sp>
    </p:spTree>
    <p:extLst>
      <p:ext uri="{BB962C8B-B14F-4D97-AF65-F5344CB8AC3E}">
        <p14:creationId xmlns:p14="http://schemas.microsoft.com/office/powerpoint/2010/main" val="1693843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8219" y="1124744"/>
            <a:ext cx="8568952" cy="1077218"/>
          </a:xfrm>
          <a:prstGeom prst="rect">
            <a:avLst/>
          </a:prstGeom>
          <a:noFill/>
        </p:spPr>
        <p:txBody>
          <a:bodyPr wrap="square" rtlCol="0">
            <a:spAutoFit/>
          </a:bodyPr>
          <a:lstStyle/>
          <a:p>
            <a:pPr algn="ctr"/>
            <a:r>
              <a:rPr lang="es-PY" sz="2800" dirty="0" smtClean="0">
                <a:latin typeface="Arial Black" panose="020B0A04020102020204" pitchFamily="34" charset="0"/>
              </a:rPr>
              <a:t>Ejemplo practico de integración con </a:t>
            </a:r>
            <a:r>
              <a:rPr lang="es-PY" sz="3600" b="1" dirty="0" smtClean="0">
                <a:latin typeface="Arial Black" panose="020B0A04020102020204" pitchFamily="34" charset="0"/>
              </a:rPr>
              <a:t>Firebase</a:t>
            </a:r>
            <a:endParaRPr lang="es-PY" sz="2800" b="1" dirty="0">
              <a:latin typeface="Arial Black" panose="020B0A04020102020204" pitchFamily="34" charset="0"/>
            </a:endParaRPr>
          </a:p>
        </p:txBody>
      </p:sp>
      <p:pic>
        <p:nvPicPr>
          <p:cNvPr id="10242" name="Picture 2" descr="Resultado de imagen para logo partic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8" y="2370039"/>
            <a:ext cx="2736303" cy="912101"/>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1763688" y="3574745"/>
            <a:ext cx="1656183" cy="1446550"/>
          </a:xfrm>
          <a:prstGeom prst="rect">
            <a:avLst/>
          </a:prstGeom>
          <a:noFill/>
        </p:spPr>
        <p:txBody>
          <a:bodyPr wrap="square" rtlCol="0">
            <a:spAutoFit/>
          </a:bodyPr>
          <a:lstStyle/>
          <a:p>
            <a:r>
              <a:rPr lang="es-PY" sz="8800" dirty="0" smtClean="0">
                <a:latin typeface="Arial Black" panose="020B0A04020102020204" pitchFamily="34" charset="0"/>
              </a:rPr>
              <a:t>+</a:t>
            </a:r>
            <a:endParaRPr lang="es-PY" sz="1400" dirty="0">
              <a:latin typeface="Arial Black" panose="020B0A04020102020204" pitchFamily="34" charset="0"/>
            </a:endParaRPr>
          </a:p>
        </p:txBody>
      </p:sp>
      <p:pic>
        <p:nvPicPr>
          <p:cNvPr id="10244" name="Picture 4" descr="Resultado de imagen para logo fire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798" y="5229200"/>
            <a:ext cx="4446202" cy="1251383"/>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3746210" y="5147893"/>
            <a:ext cx="1656183" cy="1446550"/>
          </a:xfrm>
          <a:prstGeom prst="rect">
            <a:avLst/>
          </a:prstGeom>
          <a:noFill/>
        </p:spPr>
        <p:txBody>
          <a:bodyPr wrap="square" rtlCol="0">
            <a:spAutoFit/>
          </a:bodyPr>
          <a:lstStyle/>
          <a:p>
            <a:r>
              <a:rPr lang="es-PY" sz="8800" dirty="0" smtClean="0">
                <a:latin typeface="Arial Black" panose="020B0A04020102020204" pitchFamily="34" charset="0"/>
              </a:rPr>
              <a:t>+</a:t>
            </a:r>
            <a:endParaRPr lang="es-PY" sz="1400" dirty="0">
              <a:latin typeface="Arial Black" panose="020B0A04020102020204" pitchFamily="34" charset="0"/>
            </a:endParaRPr>
          </a:p>
        </p:txBody>
      </p:sp>
      <p:pic>
        <p:nvPicPr>
          <p:cNvPr id="10246" name="Picture 6" descr="Resultado de la imagen para logo weh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421" y="3837320"/>
            <a:ext cx="3307762" cy="92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454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91220"/>
            <a:ext cx="6912768" cy="6366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2843808" y="45764"/>
            <a:ext cx="3280578" cy="461665"/>
          </a:xfrm>
          <a:prstGeom prst="rect">
            <a:avLst/>
          </a:prstGeom>
          <a:noFill/>
        </p:spPr>
        <p:txBody>
          <a:bodyPr wrap="none" rtlCol="0">
            <a:spAutoFit/>
          </a:bodyPr>
          <a:lstStyle/>
          <a:p>
            <a:r>
              <a:rPr lang="es-PY" sz="2400" b="1" dirty="0" smtClean="0">
                <a:latin typeface="Arial Black" panose="020B0A04020102020204" pitchFamily="34" charset="0"/>
                <a:cs typeface="Aharoni" panose="02010803020104030203" pitchFamily="2" charset="-79"/>
              </a:rPr>
              <a:t>Código en Particle</a:t>
            </a:r>
            <a:endParaRPr lang="es-PY" sz="2400" b="1" dirty="0">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22632616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84232"/>
            <a:ext cx="9143999" cy="466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687862" y="313492"/>
            <a:ext cx="3768276" cy="523220"/>
          </a:xfrm>
          <a:prstGeom prst="rect">
            <a:avLst/>
          </a:prstGeom>
          <a:noFill/>
        </p:spPr>
        <p:txBody>
          <a:bodyPr wrap="none" rtlCol="0">
            <a:spAutoFit/>
          </a:bodyPr>
          <a:lstStyle/>
          <a:p>
            <a:r>
              <a:rPr lang="es-PY" sz="2800" dirty="0" smtClean="0">
                <a:latin typeface="Arial Black" panose="020B0A04020102020204" pitchFamily="34" charset="0"/>
              </a:rPr>
              <a:t>Pasos en Firebase</a:t>
            </a:r>
            <a:endParaRPr lang="es-PY" sz="2800" dirty="0">
              <a:latin typeface="Arial Black" panose="020B0A04020102020204" pitchFamily="34" charset="0"/>
            </a:endParaRPr>
          </a:p>
        </p:txBody>
      </p:sp>
    </p:spTree>
    <p:extLst>
      <p:ext uri="{BB962C8B-B14F-4D97-AF65-F5344CB8AC3E}">
        <p14:creationId xmlns:p14="http://schemas.microsoft.com/office/powerpoint/2010/main" val="1072907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970"/>
            <a:ext cx="7380312" cy="6855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79541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72" y="-3"/>
            <a:ext cx="8455744" cy="68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8261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0"/>
            <a:ext cx="8532440" cy="6839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90247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0"/>
            <a:ext cx="6992795" cy="6921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50187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025"/>
            <a:ext cx="9144000" cy="64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644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4901" y="722"/>
            <a:ext cx="6763968" cy="523220"/>
          </a:xfrm>
          <a:prstGeom prst="rect">
            <a:avLst/>
          </a:prstGeom>
          <a:noFill/>
        </p:spPr>
        <p:txBody>
          <a:bodyPr wrap="none" rtlCol="0">
            <a:spAutoFit/>
          </a:bodyPr>
          <a:lstStyle/>
          <a:p>
            <a:r>
              <a:rPr lang="es-PY" sz="2800" dirty="0" smtClean="0">
                <a:latin typeface="Arial Black" panose="020B0A04020102020204" pitchFamily="34" charset="0"/>
              </a:rPr>
              <a:t>Integración Particle con Firebase</a:t>
            </a:r>
            <a:endParaRPr lang="es-PY" sz="2800" dirty="0">
              <a:latin typeface="Arial Black" panose="020B0A04020102020204"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38" y="523942"/>
            <a:ext cx="4049306" cy="2576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4251251" y="1345859"/>
            <a:ext cx="464776" cy="26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248" y="442769"/>
            <a:ext cx="3627961" cy="3376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7752467" y="2532619"/>
            <a:ext cx="720080"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2313" y="3818931"/>
            <a:ext cx="3706609" cy="217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izquierda"/>
          <p:cNvSpPr/>
          <p:nvPr/>
        </p:nvSpPr>
        <p:spPr>
          <a:xfrm>
            <a:off x="5098277" y="6048554"/>
            <a:ext cx="6480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29" y="3185592"/>
            <a:ext cx="5037515"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1245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 y="836712"/>
            <a:ext cx="9001225" cy="4597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2875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438"/>
            <a:ext cx="7810012" cy="6858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134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3616696"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Raspberry Pi</a:t>
            </a:r>
            <a:endParaRPr lang="es-PY" dirty="0">
              <a:latin typeface="Aharoni" panose="02010803020104030203" pitchFamily="2" charset="-79"/>
              <a:cs typeface="Aharoni" panose="02010803020104030203" pitchFamily="2" charset="-79"/>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848"/>
            <a:ext cx="2483768" cy="248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000" y="2040136"/>
            <a:ext cx="2897088" cy="2530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033482"/>
            <a:ext cx="3765323" cy="2511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0260"/>
            <a:ext cx="3915544" cy="2288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48" y="4544616"/>
            <a:ext cx="5345807" cy="2313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306612" y="1139031"/>
            <a:ext cx="6120680" cy="923330"/>
          </a:xfrm>
          <a:prstGeom prst="rect">
            <a:avLst/>
          </a:prstGeom>
        </p:spPr>
        <p:txBody>
          <a:bodyPr wrap="square">
            <a:spAutoFit/>
          </a:bodyPr>
          <a:lstStyle/>
          <a:p>
            <a:r>
              <a:rPr lang="es-PY" dirty="0">
                <a:latin typeface="Arial Black" panose="020B0A04020102020204" pitchFamily="34" charset="0"/>
              </a:rPr>
              <a:t>Una computadora pequeña y asequible que puedes usar para aprender programación</a:t>
            </a:r>
            <a:r>
              <a:rPr lang="es-PY" dirty="0" smtClean="0">
                <a:latin typeface="Arial Black" panose="020B0A04020102020204" pitchFamily="34" charset="0"/>
              </a:rPr>
              <a:t>.</a:t>
            </a:r>
          </a:p>
          <a:p>
            <a:pPr algn="ctr"/>
            <a:r>
              <a:rPr lang="es-PY" dirty="0">
                <a:latin typeface="Arial Black" panose="020B0A04020102020204" pitchFamily="34" charset="0"/>
              </a:rPr>
              <a:t>https://www.raspberrypi.org/</a:t>
            </a:r>
          </a:p>
        </p:txBody>
      </p:sp>
    </p:spTree>
    <p:extLst>
      <p:ext uri="{BB962C8B-B14F-4D97-AF65-F5344CB8AC3E}">
        <p14:creationId xmlns:p14="http://schemas.microsoft.com/office/powerpoint/2010/main" val="28966862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0115"/>
            <a:ext cx="9144000" cy="337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913" y="-9376"/>
            <a:ext cx="4520087" cy="3500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251520" y="548680"/>
            <a:ext cx="3629520" cy="1446550"/>
          </a:xfrm>
          <a:prstGeom prst="rect">
            <a:avLst/>
          </a:prstGeom>
        </p:spPr>
        <p:txBody>
          <a:bodyPr wrap="none">
            <a:spAutoFit/>
          </a:bodyPr>
          <a:lstStyle/>
          <a:p>
            <a:pPr lvl="0" algn="ctr"/>
            <a:r>
              <a:rPr lang="es-PY" sz="4400" dirty="0" smtClean="0">
                <a:solidFill>
                  <a:prstClr val="black"/>
                </a:solidFill>
                <a:latin typeface="Aharoni" panose="02010803020104030203" pitchFamily="2" charset="-79"/>
                <a:cs typeface="Aharoni" panose="02010803020104030203" pitchFamily="2" charset="-79"/>
              </a:rPr>
              <a:t>Conectividad</a:t>
            </a:r>
            <a:br>
              <a:rPr lang="es-PY" sz="4400" dirty="0" smtClean="0">
                <a:solidFill>
                  <a:prstClr val="black"/>
                </a:solidFill>
                <a:latin typeface="Aharoni" panose="02010803020104030203" pitchFamily="2" charset="-79"/>
                <a:cs typeface="Aharoni" panose="02010803020104030203" pitchFamily="2" charset="-79"/>
              </a:rPr>
            </a:br>
            <a:r>
              <a:rPr lang="es-PY" sz="4400" dirty="0" smtClean="0">
                <a:solidFill>
                  <a:prstClr val="black"/>
                </a:solidFill>
                <a:latin typeface="Aharoni" panose="02010803020104030203" pitchFamily="2" charset="-79"/>
                <a:cs typeface="Aharoni" panose="02010803020104030203" pitchFamily="2" charset="-79"/>
              </a:rPr>
              <a:t>GSM/GPRS</a:t>
            </a:r>
            <a:endParaRPr lang="es-PY" dirty="0">
              <a:solidFill>
                <a:prstClr val="black"/>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3511144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9672" y="620688"/>
            <a:ext cx="5833648" cy="646331"/>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Algunos ejemplos de usos</a:t>
            </a:r>
            <a:endParaRPr lang="es-PY" sz="3600" dirty="0">
              <a:latin typeface="Aharoni" panose="02010803020104030203" pitchFamily="2" charset="-79"/>
              <a:cs typeface="Aharoni" panose="02010803020104030203" pitchFamily="2" charset="-79"/>
            </a:endParaRPr>
          </a:p>
        </p:txBody>
      </p:sp>
      <p:pic>
        <p:nvPicPr>
          <p:cNvPr id="1026" name="Picture 2" descr="C:\Users\Willy\Downloads\S73008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45" y="1242133"/>
            <a:ext cx="3998471"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lly\Downloads\20160124_1045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5975" y="1222394"/>
            <a:ext cx="5038025" cy="377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778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Willy\Downloads\20151115_1113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9847" y="228073"/>
            <a:ext cx="3115774" cy="233683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Willy\Downloads\20151114_1629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26" y="0"/>
            <a:ext cx="3419873" cy="25649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Willy\Downloads\20151023_1344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0724" y="0"/>
            <a:ext cx="3400729" cy="2550547"/>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Willy\Downloads\20151019_17565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540415" y="3090961"/>
            <a:ext cx="4323313" cy="32424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Willy\Downloads\20150907_155454 (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242483" y="2550546"/>
            <a:ext cx="5901516" cy="442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843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02" y="260648"/>
            <a:ext cx="10167648" cy="5717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40926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illy\Downloads\20170423_0205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75940" y="935875"/>
            <a:ext cx="3745112" cy="21066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illy\Downloads\20170120_0751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1897" y="692696"/>
            <a:ext cx="4956043" cy="2787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Willy\Downloads\20170120_07515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1396" y="3487892"/>
            <a:ext cx="4119770" cy="231737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99" y="3933056"/>
            <a:ext cx="3442725" cy="2582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24377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illy\Downloads\20161202_1905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80728"/>
            <a:ext cx="4339975" cy="244123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illy\Downloads\20161105_0907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32080"/>
            <a:ext cx="4367469" cy="24567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Willy\Downloads\20161021_16210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306423" y="1998131"/>
            <a:ext cx="4650984" cy="2616179"/>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Willy\Downloads\20160903_19394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105326" y="3579705"/>
            <a:ext cx="3889502" cy="218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370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Willy\Downloads\20160628_1014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525972" y="1408102"/>
            <a:ext cx="6975871" cy="392392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Willy\Downloads\20160628_1014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94807" y="1399044"/>
            <a:ext cx="6934469" cy="390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222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5423" y="2237095"/>
            <a:ext cx="8496944" cy="2800767"/>
          </a:xfrm>
          <a:prstGeom prst="rect">
            <a:avLst/>
          </a:prstGeom>
          <a:noFill/>
        </p:spPr>
        <p:txBody>
          <a:bodyPr wrap="square" rtlCol="0">
            <a:spAutoFit/>
          </a:bodyPr>
          <a:lstStyle/>
          <a:p>
            <a:pPr algn="ctr"/>
            <a:r>
              <a:rPr lang="es-PY" sz="4400" dirty="0" smtClean="0">
                <a:latin typeface="Impact" panose="020B0806030902050204" pitchFamily="34" charset="0"/>
              </a:rPr>
              <a:t>La </a:t>
            </a:r>
            <a:r>
              <a:rPr lang="es-PY" sz="4400" dirty="0" smtClean="0">
                <a:solidFill>
                  <a:srgbClr val="FF0000"/>
                </a:solidFill>
                <a:latin typeface="Impact" panose="020B0806030902050204" pitchFamily="34" charset="0"/>
              </a:rPr>
              <a:t>plataforma</a:t>
            </a:r>
            <a:r>
              <a:rPr lang="es-PY" sz="4400" dirty="0" smtClean="0">
                <a:latin typeface="Impact" panose="020B0806030902050204" pitchFamily="34" charset="0"/>
              </a:rPr>
              <a:t> sirve como una capa de integración para diferentes tipos de sensores, actuadores, dispositivos y aplicaciones.</a:t>
            </a:r>
            <a:endParaRPr lang="es-PY" sz="4400" dirty="0">
              <a:latin typeface="Impact" panose="020B0806030902050204" pitchFamily="34" charset="0"/>
            </a:endParaRPr>
          </a:p>
        </p:txBody>
      </p:sp>
    </p:spTree>
    <p:extLst>
      <p:ext uri="{BB962C8B-B14F-4D97-AF65-F5344CB8AC3E}">
        <p14:creationId xmlns:p14="http://schemas.microsoft.com/office/powerpoint/2010/main" val="30945504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5" y="87035"/>
            <a:ext cx="6200228" cy="2549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105" y="1124744"/>
            <a:ext cx="2661640" cy="232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Resultado de la imagen para google iot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05" y="2780928"/>
            <a:ext cx="2829216" cy="15964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027" y="3003066"/>
            <a:ext cx="2842223" cy="152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descr="Resultado de la imagen para azure i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87" y="4456055"/>
            <a:ext cx="2605233" cy="219881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4105" y="3736122"/>
            <a:ext cx="2705878" cy="1524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375" y="4797151"/>
            <a:ext cx="3031157" cy="170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254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dojotdocs-ptbr.readthedocs.io/pt_BR/latest/_images/df_emai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84530"/>
            <a:ext cx="9175006" cy="617347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1763688" y="0"/>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e-mail.</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331460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_images/df_http_reques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705392"/>
            <a:ext cx="9144000" cy="6152607"/>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547664" y="-15074"/>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HTTP POST</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176718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LnC1xybOndpJWJErAPFe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97" y="2177480"/>
            <a:ext cx="8728241" cy="468052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835696" y="476672"/>
            <a:ext cx="5868658" cy="584775"/>
          </a:xfrm>
          <a:prstGeom prst="rect">
            <a:avLst/>
          </a:prstGeom>
          <a:noFill/>
        </p:spPr>
        <p:txBody>
          <a:bodyPr wrap="none" rtlCol="0">
            <a:spAutoFit/>
          </a:bodyPr>
          <a:lstStyle/>
          <a:p>
            <a:r>
              <a:rPr lang="es-PY" sz="3200" dirty="0" smtClean="0">
                <a:latin typeface="Arial Black" panose="020B0A04020102020204" pitchFamily="34" charset="0"/>
              </a:rPr>
              <a:t>Arquitectura de red LoRa</a:t>
            </a:r>
            <a:endParaRPr lang="es-PY" dirty="0">
              <a:latin typeface="Arial Black" panose="020B0A04020102020204" pitchFamily="34" charset="0"/>
            </a:endParaRPr>
          </a:p>
        </p:txBody>
      </p:sp>
    </p:spTree>
    <p:extLst>
      <p:ext uri="{BB962C8B-B14F-4D97-AF65-F5344CB8AC3E}">
        <p14:creationId xmlns:p14="http://schemas.microsoft.com/office/powerpoint/2010/main" val="25028591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43642" y="1124744"/>
            <a:ext cx="8800358" cy="4524315"/>
          </a:xfrm>
          <a:prstGeom prst="rect">
            <a:avLst/>
          </a:prstGeom>
          <a:noFill/>
        </p:spPr>
        <p:txBody>
          <a:bodyPr wrap="none" rtlCol="0">
            <a:spAutoFit/>
          </a:bodyPr>
          <a:lstStyle/>
          <a:p>
            <a:r>
              <a:rPr lang="es-PY" sz="2400" dirty="0" smtClean="0">
                <a:latin typeface="Cooper Black" panose="0208090404030B020404" pitchFamily="18" charset="0"/>
              </a:rPr>
              <a:t>Algunas Otras Plataformas:</a:t>
            </a:r>
          </a:p>
          <a:p>
            <a:endParaRPr lang="es-PY" sz="2400" dirty="0" smtClean="0">
              <a:latin typeface="Cooper Black" panose="0208090404030B020404" pitchFamily="18" charset="0"/>
            </a:endParaRPr>
          </a:p>
          <a:p>
            <a:r>
              <a:rPr lang="es-PY" sz="2400" dirty="0"/>
              <a:t> https://www.carriots.com/ </a:t>
            </a:r>
            <a:endParaRPr lang="es-PY" sz="2400" dirty="0" smtClean="0"/>
          </a:p>
          <a:p>
            <a:r>
              <a:rPr lang="es-PY" sz="2400" dirty="0" smtClean="0"/>
              <a:t>https</a:t>
            </a:r>
            <a:r>
              <a:rPr lang="es-PY" sz="2400" dirty="0"/>
              <a:t>://www.aylanetworks.com/ </a:t>
            </a:r>
            <a:endParaRPr lang="es-PY" sz="2400" dirty="0" smtClean="0"/>
          </a:p>
          <a:p>
            <a:r>
              <a:rPr lang="es-PY" sz="2400" dirty="0" smtClean="0"/>
              <a:t>https</a:t>
            </a:r>
            <a:r>
              <a:rPr lang="es-PY" sz="2400" dirty="0"/>
              <a:t>://aws.amazon.com/es/iot/ </a:t>
            </a:r>
            <a:endParaRPr lang="es-PY" sz="2400" dirty="0" smtClean="0"/>
          </a:p>
          <a:p>
            <a:r>
              <a:rPr lang="es-PY" sz="2400" dirty="0" smtClean="0"/>
              <a:t>https</a:t>
            </a:r>
            <a:r>
              <a:rPr lang="es-PY" sz="2400" dirty="0"/>
              <a:t>://cloud.google.com/solutions/iot/ </a:t>
            </a:r>
            <a:endParaRPr lang="es-PY" sz="2400" dirty="0" smtClean="0"/>
          </a:p>
          <a:p>
            <a:r>
              <a:rPr lang="es-PY" sz="2400" dirty="0" smtClean="0"/>
              <a:t>https</a:t>
            </a:r>
            <a:r>
              <a:rPr lang="es-PY" sz="2400" dirty="0"/>
              <a:t>://www.ibm.com/internet-of-things/ </a:t>
            </a:r>
            <a:endParaRPr lang="es-PY" sz="2400" dirty="0" smtClean="0"/>
          </a:p>
          <a:p>
            <a:r>
              <a:rPr lang="es-PY" sz="2400" dirty="0" smtClean="0"/>
              <a:t>https</a:t>
            </a:r>
            <a:r>
              <a:rPr lang="es-PY" sz="2400" dirty="0"/>
              <a:t>://www.microsoft.com/en-us/internet-of-things/azure-iot-suite </a:t>
            </a:r>
          </a:p>
          <a:p>
            <a:r>
              <a:rPr lang="es-PY" sz="2400" dirty="0" smtClean="0"/>
              <a:t>https</a:t>
            </a:r>
            <a:r>
              <a:rPr lang="es-PY" sz="2400" dirty="0"/>
              <a:t>://www.thingworx.com/ </a:t>
            </a:r>
            <a:endParaRPr lang="es-PY" sz="2400" dirty="0" smtClean="0"/>
          </a:p>
          <a:p>
            <a:r>
              <a:rPr lang="es-PY" sz="2400" dirty="0" smtClean="0"/>
              <a:t>https</a:t>
            </a:r>
            <a:r>
              <a:rPr lang="es-PY" sz="2400" dirty="0"/>
              <a:t>://www.xively.com/ </a:t>
            </a:r>
            <a:endParaRPr lang="es-PY" sz="2400" dirty="0" smtClean="0"/>
          </a:p>
          <a:p>
            <a:r>
              <a:rPr lang="es-PY" sz="2400" dirty="0"/>
              <a:t>http://www.zatar.com</a:t>
            </a:r>
            <a:r>
              <a:rPr lang="es-PY" sz="2400" dirty="0" smtClean="0"/>
              <a:t>/</a:t>
            </a:r>
          </a:p>
          <a:p>
            <a:r>
              <a:rPr lang="es-PY" sz="2400" dirty="0"/>
              <a:t>http://www.dojot.com.br</a:t>
            </a:r>
            <a:r>
              <a:rPr lang="es-PY" sz="2400" dirty="0" smtClean="0"/>
              <a:t>/</a:t>
            </a:r>
          </a:p>
        </p:txBody>
      </p:sp>
    </p:spTree>
    <p:extLst>
      <p:ext uri="{BB962C8B-B14F-4D97-AF65-F5344CB8AC3E}">
        <p14:creationId xmlns:p14="http://schemas.microsoft.com/office/powerpoint/2010/main" val="10493503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418730"/>
            <a:ext cx="5131097" cy="3065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07402"/>
            <a:ext cx="4889700" cy="231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645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01271" y="726198"/>
            <a:ext cx="3227294" cy="646331"/>
          </a:xfrm>
          <a:prstGeom prst="rect">
            <a:avLst/>
          </a:prstGeom>
          <a:noFill/>
        </p:spPr>
        <p:txBody>
          <a:bodyPr wrap="none" rtlCol="0">
            <a:spAutoFit/>
          </a:bodyPr>
          <a:lstStyle/>
          <a:p>
            <a:r>
              <a:rPr lang="es-PY" sz="3600" dirty="0" smtClean="0"/>
              <a:t>Arquitectura IoT</a:t>
            </a:r>
            <a:endParaRPr lang="es-PY" sz="3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5" y="1372529"/>
            <a:ext cx="4291525" cy="3679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12076"/>
            <a:ext cx="4514841" cy="3372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Resultado de imagen para sensores i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812" y="1346467"/>
            <a:ext cx="2724547" cy="1981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4882249"/>
            <a:ext cx="3275856" cy="197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1000"/>
                                        <p:tgtEl>
                                          <p:spTgt spid="2054"/>
                                        </p:tgtEl>
                                      </p:cBhvr>
                                    </p:animEffect>
                                    <p:anim calcmode="lin" valueType="num">
                                      <p:cBhvr>
                                        <p:cTn id="13" dur="1000" fill="hold"/>
                                        <p:tgtEl>
                                          <p:spTgt spid="2054"/>
                                        </p:tgtEl>
                                        <p:attrNameLst>
                                          <p:attrName>ppt_x</p:attrName>
                                        </p:attrNameLst>
                                      </p:cBhvr>
                                      <p:tavLst>
                                        <p:tav tm="0">
                                          <p:val>
                                            <p:strVal val="#ppt_x"/>
                                          </p:val>
                                        </p:tav>
                                        <p:tav tm="100000">
                                          <p:val>
                                            <p:strVal val="#ppt_x"/>
                                          </p:val>
                                        </p:tav>
                                      </p:tavLst>
                                    </p:anim>
                                    <p:anim calcmode="lin" valueType="num">
                                      <p:cBhvr>
                                        <p:cTn id="14"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sultado de la imagen para thingspea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3" name="AutoShape 5" descr="Resultado de la imagen para thingspea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4" name="3 CuadroTexto"/>
          <p:cNvSpPr txBox="1"/>
          <p:nvPr/>
        </p:nvSpPr>
        <p:spPr>
          <a:xfrm>
            <a:off x="-55444" y="160337"/>
            <a:ext cx="9167285" cy="6155531"/>
          </a:xfrm>
          <a:prstGeom prst="rect">
            <a:avLst/>
          </a:prstGeom>
          <a:noFill/>
        </p:spPr>
        <p:txBody>
          <a:bodyPr wrap="square" rtlCol="0">
            <a:spAutoFit/>
          </a:bodyPr>
          <a:lstStyle/>
          <a:p>
            <a:pPr algn="ctr"/>
            <a:r>
              <a:rPr lang="es-PY" sz="1600" dirty="0">
                <a:latin typeface="Impact" panose="020B0806030902050204" pitchFamily="34" charset="0"/>
              </a:rPr>
              <a:t>Tecnologías de conectividad para </a:t>
            </a:r>
            <a:r>
              <a:rPr lang="es-PY" sz="1600" dirty="0" smtClean="0">
                <a:latin typeface="Impact" panose="020B0806030902050204" pitchFamily="34" charset="0"/>
              </a:rPr>
              <a:t>IoT:</a:t>
            </a:r>
          </a:p>
          <a:p>
            <a:pPr marL="285750" indent="-285750">
              <a:buFont typeface="Wingdings" panose="05000000000000000000" pitchFamily="2" charset="2"/>
              <a:buChar char="ü"/>
            </a:pPr>
            <a:r>
              <a:rPr lang="es-PY" sz="1400" dirty="0"/>
              <a:t>NFC  </a:t>
            </a:r>
            <a:r>
              <a:rPr lang="es-PY" sz="1400" b="1" dirty="0"/>
              <a:t>(</a:t>
            </a:r>
            <a:r>
              <a:rPr lang="es-PY" sz="1400" b="1" dirty="0" err="1"/>
              <a:t>Near</a:t>
            </a:r>
            <a:r>
              <a:rPr lang="es-PY" sz="1400" b="1" dirty="0"/>
              <a:t> Field </a:t>
            </a:r>
            <a:r>
              <a:rPr lang="es-PY" sz="1400" b="1" dirty="0" err="1"/>
              <a:t>Communication</a:t>
            </a:r>
            <a:r>
              <a:rPr lang="es-PY" sz="1400" b="1" dirty="0"/>
              <a:t> (NFC) o comunicación de campo cercano</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smtClean="0"/>
              <a:t>RFID </a:t>
            </a:r>
            <a:r>
              <a:rPr lang="es-PY" sz="1400" b="1" dirty="0" smtClean="0"/>
              <a:t>(</a:t>
            </a:r>
            <a:r>
              <a:rPr lang="es-PY" sz="1400" b="1" dirty="0"/>
              <a:t>identificación por radiofrecuencia</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a:t>Bluetooth </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Zigbee</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a:t>IEEE </a:t>
            </a:r>
            <a:r>
              <a:rPr lang="es-PY" sz="1400" dirty="0" smtClean="0"/>
              <a:t>802.15.4 </a:t>
            </a:r>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WiFi</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LoraWAN</a:t>
            </a:r>
            <a:r>
              <a:rPr lang="es-PY" sz="1400" dirty="0" smtClean="0"/>
              <a:t> </a:t>
            </a:r>
            <a:r>
              <a:rPr lang="es-PY" sz="1400" b="1" dirty="0" smtClean="0"/>
              <a:t>(</a:t>
            </a:r>
            <a:r>
              <a:rPr lang="en-US" sz="1400" b="1" dirty="0"/>
              <a:t>Low Power Wide Area Network</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err="1" smtClean="0"/>
              <a:t>Sigfox</a:t>
            </a:r>
            <a:r>
              <a:rPr lang="es-PY" sz="1400" dirty="0" smtClean="0"/>
              <a:t> ()</a:t>
            </a:r>
          </a:p>
          <a:p>
            <a:pPr marL="742950" lvl="1" indent="-285750">
              <a:buFont typeface="Wingdings" panose="05000000000000000000" pitchFamily="2" charset="2"/>
              <a:buChar char="ü"/>
            </a:pPr>
            <a:r>
              <a:rPr lang="es-PY" sz="1400" dirty="0"/>
              <a:t>868MHz en Europa y 902MHz en los EE. UU</a:t>
            </a:r>
            <a:endParaRPr lang="es-PY" sz="1400" dirty="0" smtClean="0"/>
          </a:p>
          <a:p>
            <a:pPr marL="285750" indent="-285750">
              <a:buFont typeface="Wingdings" panose="05000000000000000000" pitchFamily="2" charset="2"/>
              <a:buChar char="ü"/>
            </a:pPr>
            <a:r>
              <a:rPr lang="es-PY" sz="1400" dirty="0" smtClean="0"/>
              <a:t>6LoWPAN </a:t>
            </a:r>
            <a:r>
              <a:rPr lang="en-US" sz="1400" b="1" dirty="0"/>
              <a:t>(IPv6 over Low power Wireless Personal Area Networks)</a:t>
            </a:r>
            <a:endParaRPr lang="es-PY" sz="1400" b="1" dirty="0" smtClean="0"/>
          </a:p>
          <a:p>
            <a:pPr marL="742950" lvl="1" indent="-285750">
              <a:buFont typeface="Wingdings" panose="05000000000000000000" pitchFamily="2" charset="2"/>
              <a:buChar char="ü"/>
            </a:pPr>
            <a:r>
              <a:rPr lang="es-PY" sz="1400" dirty="0" smtClean="0"/>
              <a:t>IEEE </a:t>
            </a:r>
            <a:r>
              <a:rPr lang="es-PY" sz="1400" dirty="0"/>
              <a:t>802.15.4</a:t>
            </a:r>
            <a:endParaRPr lang="es-PY" sz="1400" dirty="0" smtClean="0"/>
          </a:p>
          <a:p>
            <a:pPr marL="285750" indent="-285750">
              <a:buFont typeface="Wingdings" panose="05000000000000000000" pitchFamily="2" charset="2"/>
              <a:buChar char="ü"/>
            </a:pPr>
            <a:r>
              <a:rPr lang="es-PY" sz="1400" dirty="0" smtClean="0"/>
              <a:t>Z-Wave  (</a:t>
            </a:r>
            <a:r>
              <a:rPr lang="es-PY" sz="1400" dirty="0"/>
              <a:t>protocolo de comunicaciones inalámbricas utilizado principalmente para domótica</a:t>
            </a:r>
            <a:r>
              <a:rPr lang="es-PY" sz="1400" dirty="0" smtClean="0"/>
              <a:t>.)</a:t>
            </a:r>
          </a:p>
          <a:p>
            <a:pPr marL="742950" lvl="1" indent="-285750">
              <a:buFont typeface="Wingdings" panose="05000000000000000000" pitchFamily="2" charset="2"/>
              <a:buChar char="ü"/>
            </a:pPr>
            <a:r>
              <a:rPr lang="es-PY" sz="1400" dirty="0"/>
              <a:t>868.42 MHz Banda SRD (Europa, banda ISM de 900 MHz: 908.42 MHz (Estados Unidos); 916 MHz (Israel); 919.82 MHz (Hong Kong); 921.42 MHz (Australia / Nueva Zelanda</a:t>
            </a:r>
            <a:r>
              <a:rPr lang="es-PY" sz="1400" dirty="0" smtClean="0"/>
              <a:t>).</a:t>
            </a:r>
            <a:endParaRPr lang="es-PY" sz="1400" u="sng" dirty="0" smtClean="0"/>
          </a:p>
          <a:p>
            <a:pPr marL="285750" indent="-285750">
              <a:buFont typeface="Wingdings" panose="05000000000000000000" pitchFamily="2" charset="2"/>
              <a:buChar char="ü"/>
            </a:pPr>
            <a:r>
              <a:rPr lang="es-PY" sz="1400" dirty="0"/>
              <a:t>4G y </a:t>
            </a:r>
            <a:r>
              <a:rPr lang="es-PY" sz="1400" dirty="0" smtClean="0"/>
              <a:t>5G</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smtClean="0"/>
              <a:t>Ethernet</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err="1" smtClean="0"/>
              <a:t>Modbus</a:t>
            </a:r>
            <a:endParaRPr lang="es-PY" sz="1400" dirty="0" smtClean="0"/>
          </a:p>
          <a:p>
            <a:pPr marL="742950" lvl="1" indent="-285750">
              <a:buFont typeface="Wingdings" panose="05000000000000000000" pitchFamily="2" charset="2"/>
              <a:buChar char="ü"/>
            </a:pPr>
            <a:endParaRPr lang="es-PY" sz="1400" dirty="0"/>
          </a:p>
        </p:txBody>
      </p:sp>
    </p:spTree>
    <p:extLst>
      <p:ext uri="{BB962C8B-B14F-4D97-AF65-F5344CB8AC3E}">
        <p14:creationId xmlns:p14="http://schemas.microsoft.com/office/powerpoint/2010/main" val="14463202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413101"/>
            <a:ext cx="8280920" cy="830997"/>
          </a:xfrm>
          <a:prstGeom prst="rect">
            <a:avLst/>
          </a:prstGeom>
        </p:spPr>
        <p:txBody>
          <a:bodyPr wrap="square">
            <a:spAutoFit/>
          </a:bodyPr>
          <a:lstStyle/>
          <a:p>
            <a:pPr lvl="0"/>
            <a:r>
              <a:rPr lang="es-PY" sz="2400" dirty="0">
                <a:solidFill>
                  <a:prstClr val="black"/>
                </a:solidFill>
                <a:latin typeface="Aharoni" panose="02010803020104030203" pitchFamily="2" charset="-79"/>
                <a:cs typeface="Aharoni" panose="02010803020104030203" pitchFamily="2" charset="-79"/>
              </a:rPr>
              <a:t>NFC  </a:t>
            </a:r>
            <a:r>
              <a:rPr lang="es-PY" sz="2400" b="1" dirty="0">
                <a:solidFill>
                  <a:prstClr val="black"/>
                </a:solidFill>
                <a:latin typeface="Aharoni" panose="02010803020104030203" pitchFamily="2" charset="-79"/>
                <a:cs typeface="Aharoni" panose="02010803020104030203" pitchFamily="2" charset="-79"/>
              </a:rPr>
              <a:t>(</a:t>
            </a:r>
            <a:r>
              <a:rPr lang="es-PY" sz="2400" b="1" dirty="0" err="1">
                <a:solidFill>
                  <a:prstClr val="black"/>
                </a:solidFill>
                <a:latin typeface="Aharoni" panose="02010803020104030203" pitchFamily="2" charset="-79"/>
                <a:cs typeface="Aharoni" panose="02010803020104030203" pitchFamily="2" charset="-79"/>
              </a:rPr>
              <a:t>Near</a:t>
            </a:r>
            <a:r>
              <a:rPr lang="es-PY" sz="2400" b="1" dirty="0">
                <a:solidFill>
                  <a:prstClr val="black"/>
                </a:solidFill>
                <a:latin typeface="Aharoni" panose="02010803020104030203" pitchFamily="2" charset="-79"/>
                <a:cs typeface="Aharoni" panose="02010803020104030203" pitchFamily="2" charset="-79"/>
              </a:rPr>
              <a:t> Field </a:t>
            </a:r>
            <a:r>
              <a:rPr lang="es-PY" sz="2400" b="1" dirty="0" err="1" smtClean="0">
                <a:solidFill>
                  <a:prstClr val="black"/>
                </a:solidFill>
                <a:latin typeface="Aharoni" panose="02010803020104030203" pitchFamily="2" charset="-79"/>
                <a:cs typeface="Aharoni" panose="02010803020104030203" pitchFamily="2" charset="-79"/>
              </a:rPr>
              <a:t>Communication</a:t>
            </a:r>
            <a:r>
              <a:rPr lang="es-PY" sz="2400" b="1" dirty="0" smtClean="0">
                <a:solidFill>
                  <a:prstClr val="black"/>
                </a:solidFill>
                <a:latin typeface="Aharoni" panose="02010803020104030203" pitchFamily="2" charset="-79"/>
                <a:cs typeface="Aharoni" panose="02010803020104030203" pitchFamily="2" charset="-79"/>
              </a:rPr>
              <a:t> </a:t>
            </a:r>
            <a:r>
              <a:rPr lang="es-PY" sz="2400" b="1" dirty="0">
                <a:solidFill>
                  <a:prstClr val="black"/>
                </a:solidFill>
                <a:latin typeface="Aharoni" panose="02010803020104030203" pitchFamily="2" charset="-79"/>
                <a:cs typeface="Aharoni" panose="02010803020104030203" pitchFamily="2" charset="-79"/>
              </a:rPr>
              <a:t>(NFC) o comunicación de campo cercano)</a:t>
            </a:r>
          </a:p>
        </p:txBody>
      </p:sp>
      <p:sp>
        <p:nvSpPr>
          <p:cNvPr id="3" name="2 Rectángulo"/>
          <p:cNvSpPr/>
          <p:nvPr/>
        </p:nvSpPr>
        <p:spPr>
          <a:xfrm>
            <a:off x="357961" y="1629364"/>
            <a:ext cx="8280920" cy="400110"/>
          </a:xfrm>
          <a:prstGeom prst="rect">
            <a:avLst/>
          </a:prstGeom>
        </p:spPr>
        <p:txBody>
          <a:bodyPr wrap="square">
            <a:spAutoFit/>
          </a:bodyPr>
          <a:lstStyle/>
          <a:p>
            <a:r>
              <a:rPr lang="es-PY" sz="2000" dirty="0" smtClean="0"/>
              <a:t>424 kbit/s, </a:t>
            </a:r>
            <a:r>
              <a:rPr lang="es-PY" sz="2000" dirty="0"/>
              <a:t>transmisión de grandes cantidades de </a:t>
            </a:r>
            <a:r>
              <a:rPr lang="es-PY" sz="2000" dirty="0" smtClean="0"/>
              <a:t>datos.</a:t>
            </a:r>
            <a:endParaRPr lang="es-PY" sz="2000" dirty="0"/>
          </a:p>
        </p:txBody>
      </p:sp>
      <p:sp>
        <p:nvSpPr>
          <p:cNvPr id="4" name="3 CuadroTexto"/>
          <p:cNvSpPr txBox="1"/>
          <p:nvPr/>
        </p:nvSpPr>
        <p:spPr>
          <a:xfrm>
            <a:off x="1187624" y="2034377"/>
            <a:ext cx="1075423" cy="646331"/>
          </a:xfrm>
          <a:prstGeom prst="rect">
            <a:avLst/>
          </a:prstGeom>
          <a:noFill/>
        </p:spPr>
        <p:txBody>
          <a:bodyPr wrap="none" rtlCol="0">
            <a:spAutoFit/>
          </a:bodyPr>
          <a:lstStyle/>
          <a:p>
            <a:pPr marL="285750" indent="-285750">
              <a:buFont typeface="Arial" panose="020B0604020202020204" pitchFamily="34" charset="0"/>
              <a:buChar char="•"/>
            </a:pPr>
            <a:r>
              <a:rPr lang="es-PY" b="1" dirty="0" smtClean="0"/>
              <a:t>Activo</a:t>
            </a:r>
          </a:p>
          <a:p>
            <a:pPr marL="285750" indent="-285750">
              <a:buFont typeface="Arial" panose="020B0604020202020204" pitchFamily="34" charset="0"/>
              <a:buChar char="•"/>
            </a:pPr>
            <a:r>
              <a:rPr lang="es-PY" b="1" dirty="0" smtClean="0"/>
              <a:t>Pasivo</a:t>
            </a:r>
            <a:endParaRPr lang="es-PY" dirty="0"/>
          </a:p>
        </p:txBody>
      </p:sp>
      <p:sp>
        <p:nvSpPr>
          <p:cNvPr id="5" name="4 CuadroTexto"/>
          <p:cNvSpPr txBox="1"/>
          <p:nvPr/>
        </p:nvSpPr>
        <p:spPr>
          <a:xfrm>
            <a:off x="2895557" y="2029474"/>
            <a:ext cx="4487703" cy="1846659"/>
          </a:xfrm>
          <a:prstGeom prst="rect">
            <a:avLst/>
          </a:prstGeom>
          <a:noFill/>
        </p:spPr>
        <p:txBody>
          <a:bodyPr wrap="none" rtlCol="0">
            <a:spAutoFit/>
          </a:bodyPr>
          <a:lstStyle/>
          <a:p>
            <a:r>
              <a:rPr lang="es-PY" sz="2400" b="1" dirty="0"/>
              <a:t>Usos de la tecnología </a:t>
            </a:r>
            <a:r>
              <a:rPr lang="es-PY" sz="2400" b="1" dirty="0" smtClean="0"/>
              <a:t>NFC:</a:t>
            </a:r>
          </a:p>
          <a:p>
            <a:pPr marL="285750" indent="-285750">
              <a:buFont typeface="Wingdings" panose="05000000000000000000" pitchFamily="2" charset="2"/>
              <a:buChar char="Ø"/>
            </a:pPr>
            <a:r>
              <a:rPr lang="es-PY" b="1" dirty="0" smtClean="0"/>
              <a:t>Identificación</a:t>
            </a:r>
          </a:p>
          <a:p>
            <a:pPr marL="285750" indent="-285750">
              <a:buFont typeface="Wingdings" panose="05000000000000000000" pitchFamily="2" charset="2"/>
              <a:buChar char="Ø"/>
            </a:pPr>
            <a:r>
              <a:rPr lang="es-PY" b="1" dirty="0"/>
              <a:t>Recogida/intercambio de </a:t>
            </a:r>
            <a:r>
              <a:rPr lang="es-PY" b="1" dirty="0" smtClean="0"/>
              <a:t>datos</a:t>
            </a:r>
          </a:p>
          <a:p>
            <a:pPr marL="285750" indent="-285750">
              <a:buFont typeface="Wingdings" panose="05000000000000000000" pitchFamily="2" charset="2"/>
              <a:buChar char="Ø"/>
            </a:pPr>
            <a:r>
              <a:rPr lang="es-PY" b="1" dirty="0"/>
              <a:t>Sincronización instantánea de </a:t>
            </a:r>
            <a:r>
              <a:rPr lang="es-PY" b="1" dirty="0" smtClean="0"/>
              <a:t>dispositivos</a:t>
            </a:r>
          </a:p>
          <a:p>
            <a:pPr marL="285750" indent="-285750">
              <a:buFont typeface="Wingdings" panose="05000000000000000000" pitchFamily="2" charset="2"/>
              <a:buChar char="Ø"/>
            </a:pPr>
            <a:r>
              <a:rPr lang="es-PY" b="1" dirty="0"/>
              <a:t>Automatización de </a:t>
            </a:r>
            <a:r>
              <a:rPr lang="es-PY" b="1" dirty="0" smtClean="0"/>
              <a:t>acciones</a:t>
            </a:r>
          </a:p>
          <a:p>
            <a:pPr marL="285750" indent="-285750">
              <a:buFont typeface="Wingdings" panose="05000000000000000000" pitchFamily="2" charset="2"/>
              <a:buChar char="Ø"/>
            </a:pPr>
            <a:r>
              <a:rPr lang="es-PY" b="1" dirty="0"/>
              <a:t>Pago con el teléfono móvil</a:t>
            </a:r>
            <a:endParaRPr lang="es-PY"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22" y="4234154"/>
            <a:ext cx="3646905" cy="262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211950"/>
            <a:ext cx="3922307" cy="2633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3" y="2680708"/>
            <a:ext cx="2825140" cy="148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6084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91680" y="620688"/>
            <a:ext cx="5939446" cy="830997"/>
          </a:xfrm>
          <a:prstGeom prst="rect">
            <a:avLst/>
          </a:prstGeom>
          <a:noFill/>
        </p:spPr>
        <p:txBody>
          <a:bodyPr wrap="none" rtlCol="0">
            <a:spAutoFit/>
          </a:bodyPr>
          <a:lstStyle/>
          <a:p>
            <a:r>
              <a:rPr lang="es-PY" sz="2400" dirty="0">
                <a:latin typeface="Aharoni" panose="02010803020104030203" pitchFamily="2" charset="-79"/>
                <a:cs typeface="Aharoni" panose="02010803020104030203" pitchFamily="2" charset="-79"/>
              </a:rPr>
              <a:t>RFID </a:t>
            </a:r>
            <a:r>
              <a:rPr lang="es-PY" sz="2400" b="1" dirty="0">
                <a:latin typeface="Aharoni" panose="02010803020104030203" pitchFamily="2" charset="-79"/>
                <a:cs typeface="Aharoni" panose="02010803020104030203" pitchFamily="2" charset="-79"/>
              </a:rPr>
              <a:t>(identificación por radiofrecuencia)</a:t>
            </a:r>
          </a:p>
          <a:p>
            <a:endParaRPr lang="es-PY" sz="2400" dirty="0">
              <a:latin typeface="Aharoni" panose="02010803020104030203" pitchFamily="2" charset="-79"/>
              <a:cs typeface="Aharoni" panose="02010803020104030203" pitchFamily="2" charset="-79"/>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39144"/>
            <a:ext cx="7011888" cy="490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6152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384203" y="404664"/>
            <a:ext cx="2278188" cy="646331"/>
          </a:xfrm>
          <a:prstGeom prst="rect">
            <a:avLst/>
          </a:prstGeom>
        </p:spPr>
        <p:txBody>
          <a:bodyPr wrap="none">
            <a:spAutoFit/>
          </a:bodyPr>
          <a:lstStyle/>
          <a:p>
            <a:r>
              <a:rPr lang="es-PY" sz="3600" dirty="0">
                <a:latin typeface="Aharoni" panose="02010803020104030203" pitchFamily="2" charset="-79"/>
                <a:cs typeface="Aharoni" panose="02010803020104030203" pitchFamily="2" charset="-79"/>
              </a:rPr>
              <a:t>Bluetooth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03" y="1293579"/>
            <a:ext cx="28575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93579"/>
            <a:ext cx="4608512" cy="5449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2703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563888" y="764704"/>
            <a:ext cx="1194558" cy="461665"/>
          </a:xfrm>
          <a:prstGeom prst="rect">
            <a:avLst/>
          </a:prstGeom>
        </p:spPr>
        <p:txBody>
          <a:bodyPr wrap="none">
            <a:spAutoFit/>
          </a:bodyPr>
          <a:lstStyle/>
          <a:p>
            <a:r>
              <a:rPr lang="es-PY" sz="2400" dirty="0" err="1">
                <a:latin typeface="Aharoni" panose="02010803020104030203" pitchFamily="2" charset="-79"/>
                <a:cs typeface="Aharoni" panose="02010803020104030203" pitchFamily="2" charset="-79"/>
              </a:rPr>
              <a:t>Zigbee</a:t>
            </a:r>
            <a:endParaRPr lang="es-PY" sz="2400" dirty="0">
              <a:latin typeface="Aharoni" panose="02010803020104030203" pitchFamily="2" charset="-79"/>
              <a:cs typeface="Aharoni" panose="02010803020104030203" pitchFamily="2" charset="-79"/>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141" y="2662800"/>
            <a:ext cx="3230367" cy="24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2" y="4609388"/>
            <a:ext cx="2248612" cy="224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9132" y="1234234"/>
            <a:ext cx="8952932" cy="1200329"/>
          </a:xfrm>
          <a:prstGeom prst="rect">
            <a:avLst/>
          </a:prstGeom>
        </p:spPr>
        <p:txBody>
          <a:bodyPr wrap="square">
            <a:spAutoFit/>
          </a:bodyPr>
          <a:lstStyle/>
          <a:p>
            <a:r>
              <a:rPr lang="es-PY" dirty="0" err="1"/>
              <a:t>Zigbee</a:t>
            </a:r>
            <a:r>
              <a:rPr lang="es-PY" dirty="0"/>
              <a:t> es el nombre de la especificación de un conjunto de protocolos de alto nivel de comunicación inalámbrica para su utilización con radiodifusión digital de bajo consumo, basada en el estándar IEEE 802.15.4 de redes inalámbricas de área personal (</a:t>
            </a:r>
            <a:r>
              <a:rPr lang="es-PY" dirty="0" err="1"/>
              <a:t>wireless</a:t>
            </a:r>
            <a:r>
              <a:rPr lang="es-PY" dirty="0"/>
              <a:t> personal </a:t>
            </a:r>
            <a:r>
              <a:rPr lang="es-PY" dirty="0" err="1"/>
              <a:t>area</a:t>
            </a:r>
            <a:r>
              <a:rPr lang="es-PY" dirty="0"/>
              <a:t> </a:t>
            </a:r>
            <a:r>
              <a:rPr lang="es-PY" dirty="0" err="1"/>
              <a:t>network</a:t>
            </a:r>
            <a:r>
              <a:rPr lang="es-PY" dirty="0"/>
              <a:t>, </a:t>
            </a:r>
            <a:r>
              <a:rPr lang="es-PY" dirty="0" smtClean="0"/>
              <a:t>WPAN).</a:t>
            </a:r>
            <a:endParaRPr lang="es-PY" dirty="0"/>
          </a:p>
        </p:txBody>
      </p:sp>
    </p:spTree>
    <p:extLst>
      <p:ext uri="{BB962C8B-B14F-4D97-AF65-F5344CB8AC3E}">
        <p14:creationId xmlns:p14="http://schemas.microsoft.com/office/powerpoint/2010/main" val="6961708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203848" y="764704"/>
            <a:ext cx="2079415" cy="523220"/>
          </a:xfrm>
          <a:prstGeom prst="rect">
            <a:avLst/>
          </a:prstGeom>
        </p:spPr>
        <p:txBody>
          <a:bodyPr wrap="none">
            <a:spAutoFit/>
          </a:bodyPr>
          <a:lstStyle/>
          <a:p>
            <a:r>
              <a:rPr lang="es-ES" sz="2800" dirty="0">
                <a:latin typeface="Aharoni" panose="02010803020104030203" pitchFamily="2" charset="-79"/>
                <a:cs typeface="Aharoni" panose="02010803020104030203" pitchFamily="2" charset="-79"/>
              </a:rPr>
              <a:t>IEEE 802.15.4 </a:t>
            </a:r>
          </a:p>
        </p:txBody>
      </p:sp>
      <p:sp>
        <p:nvSpPr>
          <p:cNvPr id="3" name="2 Rectángulo"/>
          <p:cNvSpPr/>
          <p:nvPr/>
        </p:nvSpPr>
        <p:spPr>
          <a:xfrm>
            <a:off x="368567" y="1319744"/>
            <a:ext cx="8496944" cy="923330"/>
          </a:xfrm>
          <a:prstGeom prst="rect">
            <a:avLst/>
          </a:prstGeom>
        </p:spPr>
        <p:txBody>
          <a:bodyPr wrap="square">
            <a:spAutoFit/>
          </a:bodyPr>
          <a:lstStyle/>
          <a:p>
            <a:r>
              <a:rPr lang="es-ES" dirty="0" smtClean="0"/>
              <a:t>Es </a:t>
            </a:r>
            <a:r>
              <a:rPr lang="es-ES" dirty="0"/>
              <a:t>un estándar que define el nivel físico y el control de acceso al medio de redes inalámbricas de área personal con tasas bajas de transmisión de datos (</a:t>
            </a:r>
            <a:r>
              <a:rPr lang="es-ES" dirty="0" err="1"/>
              <a:t>low-rate</a:t>
            </a:r>
            <a:r>
              <a:rPr lang="es-ES" dirty="0"/>
              <a:t> </a:t>
            </a:r>
            <a:r>
              <a:rPr lang="es-ES" dirty="0" err="1"/>
              <a:t>wireless</a:t>
            </a:r>
            <a:r>
              <a:rPr lang="es-ES" dirty="0"/>
              <a:t> personal </a:t>
            </a:r>
            <a:r>
              <a:rPr lang="es-ES" dirty="0" err="1"/>
              <a:t>area</a:t>
            </a:r>
            <a:r>
              <a:rPr lang="es-ES" dirty="0"/>
              <a:t> </a:t>
            </a:r>
            <a:r>
              <a:rPr lang="es-ES" dirty="0" err="1"/>
              <a:t>network</a:t>
            </a:r>
            <a:r>
              <a:rPr lang="es-ES" dirty="0"/>
              <a:t>, LR-WPAN). </a:t>
            </a:r>
          </a:p>
        </p:txBody>
      </p:sp>
      <p:pic>
        <p:nvPicPr>
          <p:cNvPr id="1028" name="Picture 4" descr="https://upload.wikimedia.org/wikipedia/commons/thumb/1/13/IEEE_802.15.4_Star_P2P.svg/220px-IEEE_802.15.4_Star_P2P.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66" y="3573016"/>
            <a:ext cx="3906185"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IEEE 802.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206" y="3573016"/>
            <a:ext cx="255741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5752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71973" y="980728"/>
            <a:ext cx="8856984" cy="4401205"/>
          </a:xfrm>
          <a:prstGeom prst="rect">
            <a:avLst/>
          </a:prstGeom>
          <a:noFill/>
        </p:spPr>
        <p:txBody>
          <a:bodyPr wrap="square" rtlCol="0">
            <a:spAutoFit/>
          </a:bodyPr>
          <a:lstStyle/>
          <a:p>
            <a:pPr algn="ctr"/>
            <a:r>
              <a:rPr lang="es-PY" sz="2800" dirty="0">
                <a:latin typeface="Impact" panose="020B0806030902050204" pitchFamily="34" charset="0"/>
              </a:rPr>
              <a:t>Protocolos de comunicación para </a:t>
            </a:r>
            <a:r>
              <a:rPr lang="es-PY" sz="2800" dirty="0" smtClean="0">
                <a:latin typeface="Impact" panose="020B0806030902050204" pitchFamily="34" charset="0"/>
              </a:rPr>
              <a:t>IoT</a:t>
            </a:r>
          </a:p>
          <a:p>
            <a:pPr marL="285750" indent="-285750">
              <a:buFont typeface="Wingdings" panose="05000000000000000000" pitchFamily="2" charset="2"/>
              <a:buChar char="ü"/>
            </a:pPr>
            <a:r>
              <a:rPr lang="es-PY" dirty="0"/>
              <a:t>Protocolos de comunicación para </a:t>
            </a:r>
            <a:r>
              <a:rPr lang="es-PY" dirty="0" smtClean="0"/>
              <a:t>IoT</a:t>
            </a:r>
          </a:p>
          <a:p>
            <a:pPr marL="285750" indent="-285750">
              <a:buFont typeface="Wingdings" panose="05000000000000000000" pitchFamily="2" charset="2"/>
              <a:buChar char="ü"/>
            </a:pPr>
            <a:r>
              <a:rPr lang="es-PY" dirty="0"/>
              <a:t>Protocolos TCP/IP</a:t>
            </a:r>
          </a:p>
          <a:p>
            <a:pPr marL="285750" indent="-285750">
              <a:buFont typeface="Wingdings" panose="05000000000000000000" pitchFamily="2" charset="2"/>
              <a:buChar char="ü"/>
            </a:pPr>
            <a:r>
              <a:rPr lang="es-PY" dirty="0" smtClean="0"/>
              <a:t>Protocolo </a:t>
            </a:r>
            <a:r>
              <a:rPr lang="es-PY" dirty="0" err="1"/>
              <a:t>CoAP</a:t>
            </a:r>
            <a:endParaRPr lang="es-PY" dirty="0"/>
          </a:p>
          <a:p>
            <a:pPr marL="285750" indent="-285750">
              <a:buFont typeface="Wingdings" panose="05000000000000000000" pitchFamily="2" charset="2"/>
              <a:buChar char="ü"/>
            </a:pPr>
            <a:r>
              <a:rPr lang="es-PY" dirty="0" smtClean="0"/>
              <a:t>Protocolo </a:t>
            </a:r>
            <a:r>
              <a:rPr lang="es-PY" dirty="0"/>
              <a:t>XMPP</a:t>
            </a:r>
          </a:p>
          <a:p>
            <a:pPr marL="285750" indent="-285750">
              <a:buFont typeface="Wingdings" panose="05000000000000000000" pitchFamily="2" charset="2"/>
              <a:buChar char="ü"/>
            </a:pPr>
            <a:r>
              <a:rPr lang="es-PY" b="1" dirty="0" smtClean="0"/>
              <a:t>Protocolo MQTT </a:t>
            </a:r>
            <a:r>
              <a:rPr lang="es-PY" dirty="0"/>
              <a:t>(</a:t>
            </a:r>
            <a:r>
              <a:rPr lang="es-PY" dirty="0" err="1"/>
              <a:t>Message</a:t>
            </a:r>
            <a:r>
              <a:rPr lang="es-PY" dirty="0"/>
              <a:t> </a:t>
            </a:r>
            <a:r>
              <a:rPr lang="es-PY" dirty="0" err="1"/>
              <a:t>Queue</a:t>
            </a:r>
            <a:r>
              <a:rPr lang="es-PY" dirty="0"/>
              <a:t> </a:t>
            </a:r>
            <a:r>
              <a:rPr lang="es-PY" dirty="0" err="1"/>
              <a:t>Telemetry</a:t>
            </a:r>
            <a:r>
              <a:rPr lang="es-PY" dirty="0"/>
              <a:t> </a:t>
            </a:r>
            <a:r>
              <a:rPr lang="es-PY" dirty="0" err="1"/>
              <a:t>Transport</a:t>
            </a:r>
            <a:r>
              <a:rPr lang="es-PY" dirty="0" smtClean="0"/>
              <a:t>)</a:t>
            </a:r>
          </a:p>
          <a:p>
            <a:pPr marL="742950" lvl="1" indent="-285750">
              <a:buFont typeface="Wingdings" panose="05000000000000000000" pitchFamily="2" charset="2"/>
              <a:buChar char="ü"/>
            </a:pPr>
            <a:r>
              <a:rPr lang="es-PY" dirty="0"/>
              <a:t>Está basado en un protocolo de mensajería publicación/suscripción, al contrario que HTTP que es petición/respuesta.</a:t>
            </a:r>
          </a:p>
          <a:p>
            <a:pPr marL="285750" indent="-285750">
              <a:buFont typeface="Wingdings" panose="05000000000000000000" pitchFamily="2" charset="2"/>
              <a:buChar char="ü"/>
            </a:pPr>
            <a:r>
              <a:rPr lang="es-PY" dirty="0" smtClean="0"/>
              <a:t>Protocolo SCP</a:t>
            </a:r>
            <a:endParaRPr lang="es-PY" dirty="0"/>
          </a:p>
          <a:p>
            <a:pPr marL="285750" indent="-285750">
              <a:buFont typeface="Wingdings" panose="05000000000000000000" pitchFamily="2" charset="2"/>
              <a:buChar char="ü"/>
            </a:pPr>
            <a:r>
              <a:rPr lang="es-PY" dirty="0" smtClean="0"/>
              <a:t>Protocolo </a:t>
            </a:r>
            <a:r>
              <a:rPr lang="es-PY" dirty="0"/>
              <a:t>LwM2M</a:t>
            </a:r>
          </a:p>
          <a:p>
            <a:pPr marL="285750" indent="-285750">
              <a:buFont typeface="Wingdings" panose="05000000000000000000" pitchFamily="2" charset="2"/>
              <a:buChar char="ü"/>
            </a:pPr>
            <a:r>
              <a:rPr lang="es-PY" dirty="0" smtClean="0"/>
              <a:t>Protocolo </a:t>
            </a:r>
            <a:r>
              <a:rPr lang="es-PY" dirty="0"/>
              <a:t>STOMP</a:t>
            </a:r>
          </a:p>
          <a:p>
            <a:pPr marL="285750" indent="-285750">
              <a:buFont typeface="Wingdings" panose="05000000000000000000" pitchFamily="2" charset="2"/>
              <a:buChar char="ü"/>
            </a:pPr>
            <a:r>
              <a:rPr lang="es-PY" dirty="0" smtClean="0"/>
              <a:t>Protocolo </a:t>
            </a:r>
            <a:r>
              <a:rPr lang="es-PY" dirty="0"/>
              <a:t>ZEROMQ</a:t>
            </a:r>
          </a:p>
          <a:p>
            <a:pPr marL="285750" indent="-285750">
              <a:buFont typeface="Wingdings" panose="05000000000000000000" pitchFamily="2" charset="2"/>
              <a:buChar char="ü"/>
            </a:pPr>
            <a:r>
              <a:rPr lang="es-PY" dirty="0" smtClean="0"/>
              <a:t>Protocolo </a:t>
            </a:r>
            <a:r>
              <a:rPr lang="es-PY" dirty="0"/>
              <a:t>OPENWIRE</a:t>
            </a:r>
          </a:p>
          <a:p>
            <a:pPr marL="285750" indent="-285750">
              <a:buFont typeface="Wingdings" panose="05000000000000000000" pitchFamily="2" charset="2"/>
              <a:buChar char="ü"/>
            </a:pPr>
            <a:r>
              <a:rPr lang="es-PY" dirty="0" smtClean="0"/>
              <a:t>Protocolo </a:t>
            </a:r>
            <a:r>
              <a:rPr lang="es-PY" dirty="0"/>
              <a:t>AMQ</a:t>
            </a:r>
          </a:p>
          <a:p>
            <a:pPr marL="285750" indent="-285750">
              <a:buFont typeface="Wingdings" panose="05000000000000000000" pitchFamily="2" charset="2"/>
              <a:buChar char="ü"/>
            </a:pPr>
            <a:r>
              <a:rPr lang="es-PY" dirty="0" smtClean="0"/>
              <a:t>Protocolo </a:t>
            </a:r>
            <a:r>
              <a:rPr lang="es-PY" dirty="0"/>
              <a:t>REST</a:t>
            </a:r>
          </a:p>
        </p:txBody>
      </p:sp>
    </p:spTree>
    <p:extLst>
      <p:ext uri="{BB962C8B-B14F-4D97-AF65-F5344CB8AC3E}">
        <p14:creationId xmlns:p14="http://schemas.microsoft.com/office/powerpoint/2010/main" val="9004506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116632"/>
            <a:ext cx="3084499" cy="584775"/>
          </a:xfrm>
          <a:prstGeom prst="rect">
            <a:avLst/>
          </a:prstGeom>
          <a:noFill/>
        </p:spPr>
        <p:txBody>
          <a:bodyPr wrap="none" rtlCol="0">
            <a:spAutoFit/>
          </a:bodyPr>
          <a:lstStyle/>
          <a:p>
            <a:r>
              <a:rPr lang="es-PY" sz="3200" dirty="0" smtClean="0">
                <a:latin typeface="Aharoni" panose="02010803020104030203" pitchFamily="2" charset="-79"/>
                <a:cs typeface="Aharoni" panose="02010803020104030203" pitchFamily="2" charset="-79"/>
              </a:rPr>
              <a:t>Protocolo HTTP</a:t>
            </a:r>
            <a:endParaRPr lang="es-PY" sz="3200" dirty="0">
              <a:latin typeface="Aharoni" panose="02010803020104030203" pitchFamily="2" charset="-79"/>
              <a:cs typeface="Aharoni" panose="02010803020104030203" pitchFamily="2" charset="-79"/>
            </a:endParaRPr>
          </a:p>
        </p:txBody>
      </p:sp>
      <p:sp>
        <p:nvSpPr>
          <p:cNvPr id="3" name="2 Rectángulo"/>
          <p:cNvSpPr/>
          <p:nvPr/>
        </p:nvSpPr>
        <p:spPr>
          <a:xfrm>
            <a:off x="1475656" y="1052736"/>
            <a:ext cx="6696744" cy="2862322"/>
          </a:xfrm>
          <a:prstGeom prst="rect">
            <a:avLst/>
          </a:prstGeom>
        </p:spPr>
        <p:txBody>
          <a:bodyPr wrap="square">
            <a:spAutoFit/>
          </a:bodyPr>
          <a:lstStyle/>
          <a:p>
            <a:r>
              <a:rPr lang="es-PY" b="1" dirty="0"/>
              <a:t>AT+CHTTPACT</a:t>
            </a:r>
            <a:r>
              <a:rPr lang="es-PY" b="1" dirty="0" smtClean="0"/>
              <a:t>=“www.website.com",80</a:t>
            </a:r>
          </a:p>
          <a:p>
            <a:endParaRPr lang="es-PY" dirty="0"/>
          </a:p>
          <a:p>
            <a:r>
              <a:rPr lang="es-PY" dirty="0"/>
              <a:t>    POST </a:t>
            </a:r>
            <a:r>
              <a:rPr lang="es-PY" dirty="0" smtClean="0"/>
              <a:t>/sensores/sensor  </a:t>
            </a:r>
            <a:r>
              <a:rPr lang="es-PY" dirty="0"/>
              <a:t>HTTP/1.1</a:t>
            </a:r>
          </a:p>
          <a:p>
            <a:r>
              <a:rPr lang="es-PY" dirty="0"/>
              <a:t>    Host: www.website.com </a:t>
            </a:r>
            <a:r>
              <a:rPr lang="es-PY" dirty="0" smtClean="0"/>
              <a:t> </a:t>
            </a:r>
          </a:p>
          <a:p>
            <a:r>
              <a:rPr lang="es-PY" dirty="0" smtClean="0"/>
              <a:t>    </a:t>
            </a:r>
            <a:r>
              <a:rPr lang="es-PY" dirty="0" err="1" smtClean="0"/>
              <a:t>Connection</a:t>
            </a:r>
            <a:r>
              <a:rPr lang="es-PY" dirty="0" smtClean="0"/>
              <a:t>: </a:t>
            </a:r>
            <a:r>
              <a:rPr lang="es-PY" dirty="0" err="1" smtClean="0"/>
              <a:t>close</a:t>
            </a:r>
            <a:endParaRPr lang="es-PY" dirty="0"/>
          </a:p>
          <a:p>
            <a:r>
              <a:rPr lang="es-PY" dirty="0"/>
              <a:t>    Content-</a:t>
            </a:r>
            <a:r>
              <a:rPr lang="es-PY" dirty="0" err="1"/>
              <a:t>Type</a:t>
            </a:r>
            <a:r>
              <a:rPr lang="es-PY" dirty="0"/>
              <a:t>: </a:t>
            </a:r>
            <a:r>
              <a:rPr lang="es-PY" dirty="0" err="1"/>
              <a:t>application</a:t>
            </a:r>
            <a:r>
              <a:rPr lang="es-PY" dirty="0"/>
              <a:t>/</a:t>
            </a:r>
            <a:r>
              <a:rPr lang="es-PY" dirty="0" err="1"/>
              <a:t>json</a:t>
            </a:r>
            <a:endParaRPr lang="es-PY" dirty="0"/>
          </a:p>
          <a:p>
            <a:r>
              <a:rPr lang="es-PY" dirty="0"/>
              <a:t>    Cache-Control: no-cache</a:t>
            </a:r>
          </a:p>
          <a:p>
            <a:r>
              <a:rPr lang="es-PY" dirty="0"/>
              <a:t>    Content-</a:t>
            </a:r>
            <a:r>
              <a:rPr lang="es-PY" dirty="0" err="1"/>
              <a:t>Length</a:t>
            </a:r>
            <a:r>
              <a:rPr lang="es-PY" dirty="0"/>
              <a:t>: </a:t>
            </a:r>
            <a:r>
              <a:rPr lang="es-PY" dirty="0" smtClean="0"/>
              <a:t>61</a:t>
            </a:r>
            <a:endParaRPr lang="es-PY" dirty="0"/>
          </a:p>
          <a:p>
            <a:endParaRPr lang="es-PY" dirty="0"/>
          </a:p>
          <a:p>
            <a:r>
              <a:rPr lang="es-PY" dirty="0" smtClean="0"/>
              <a:t>    {</a:t>
            </a:r>
            <a:r>
              <a:rPr lang="es-PY" dirty="0"/>
              <a:t>"</a:t>
            </a:r>
            <a:r>
              <a:rPr lang="es-PY" dirty="0" smtClean="0"/>
              <a:t>sensor":“230","</a:t>
            </a:r>
            <a:r>
              <a:rPr lang="es-PY" dirty="0"/>
              <a:t>latitud</a:t>
            </a:r>
            <a:r>
              <a:rPr lang="es-PY" dirty="0" smtClean="0"/>
              <a:t>":"-25.2222</a:t>
            </a:r>
            <a:r>
              <a:rPr lang="es-PY" dirty="0"/>
              <a:t>","longitud":"-</a:t>
            </a:r>
            <a:r>
              <a:rPr lang="es-PY" dirty="0" smtClean="0"/>
              <a:t>54.2222</a:t>
            </a:r>
            <a:r>
              <a:rPr lang="es-PY" dirty="0"/>
              <a:t>"</a:t>
            </a:r>
            <a:r>
              <a:rPr lang="es-PY" dirty="0" smtClean="0"/>
              <a:t>}</a:t>
            </a:r>
            <a:endParaRPr lang="es-PY" dirty="0"/>
          </a:p>
        </p:txBody>
      </p:sp>
    </p:spTree>
    <p:extLst>
      <p:ext uri="{BB962C8B-B14F-4D97-AF65-F5344CB8AC3E}">
        <p14:creationId xmlns:p14="http://schemas.microsoft.com/office/powerpoint/2010/main" val="14351349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44903" y="287070"/>
            <a:ext cx="2869696" cy="523220"/>
          </a:xfrm>
          <a:prstGeom prst="rect">
            <a:avLst/>
          </a:prstGeom>
          <a:noFill/>
        </p:spPr>
        <p:txBody>
          <a:bodyPr wrap="none" rtlCol="0">
            <a:spAutoFit/>
          </a:bodyPr>
          <a:lstStyle/>
          <a:p>
            <a:r>
              <a:rPr lang="es-PY" sz="2800" dirty="0" smtClean="0">
                <a:latin typeface="Aharoni" panose="02010803020104030203" pitchFamily="2" charset="-79"/>
                <a:cs typeface="Aharoni" panose="02010803020104030203" pitchFamily="2" charset="-79"/>
              </a:rPr>
              <a:t>Protocolo MQTT</a:t>
            </a:r>
            <a:endParaRPr lang="es-PY" sz="2800" dirty="0">
              <a:latin typeface="Aharoni" panose="02010803020104030203" pitchFamily="2" charset="-79"/>
              <a:cs typeface="Aharoni" panose="02010803020104030203" pitchFamily="2" charset="-79"/>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9" y="4735506"/>
            <a:ext cx="2441269" cy="211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29857" y="923200"/>
            <a:ext cx="2115046" cy="2585323"/>
          </a:xfrm>
          <a:prstGeom prst="rect">
            <a:avLst/>
          </a:prstGeom>
        </p:spPr>
        <p:txBody>
          <a:bodyPr wrap="square">
            <a:spAutoFit/>
          </a:bodyPr>
          <a:lstStyle/>
          <a:p>
            <a:pPr algn="just"/>
            <a:r>
              <a:rPr lang="es-PY" dirty="0"/>
              <a:t>Utilizan una topología en estrella es decir, todos los clientes se conectan directamente a un punto central que hace de servidor. En MQTT este servidor se llama Broker.</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667859"/>
            <a:ext cx="6444208" cy="2071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284863" y="820652"/>
            <a:ext cx="6858000" cy="3970318"/>
          </a:xfrm>
          <a:prstGeom prst="rect">
            <a:avLst/>
          </a:prstGeom>
        </p:spPr>
        <p:txBody>
          <a:bodyPr wrap="square">
            <a:spAutoFit/>
          </a:bodyPr>
          <a:lstStyle/>
          <a:p>
            <a:r>
              <a:rPr lang="es-PY" sz="1600" b="1" dirty="0"/>
              <a:t>Estructura de un mensaje MQTT</a:t>
            </a:r>
          </a:p>
          <a:p>
            <a:r>
              <a:rPr lang="es-PY" sz="1600" dirty="0"/>
              <a:t>Lo más importante dentro del protocolo MQTT son los mensajes. Se envían de forma asíncrona es decir, no hay que esperar respuesta una vez que se envía un mensaje</a:t>
            </a:r>
            <a:r>
              <a:rPr lang="es-PY" sz="1600" dirty="0" smtClean="0"/>
              <a:t>.</a:t>
            </a:r>
            <a:endParaRPr lang="es-PY" sz="1600" dirty="0"/>
          </a:p>
          <a:p>
            <a:r>
              <a:rPr lang="es-PY" sz="1600" dirty="0"/>
              <a:t>Cada mensaje consta de 3 partes</a:t>
            </a:r>
            <a:r>
              <a:rPr lang="es-PY" sz="1600" dirty="0" smtClean="0"/>
              <a:t>:</a:t>
            </a:r>
            <a:endParaRPr lang="es-PY" sz="1600" dirty="0"/>
          </a:p>
          <a:p>
            <a:r>
              <a:rPr lang="es-PY" sz="1600" b="1" dirty="0"/>
              <a:t>Encabezado fijo. </a:t>
            </a:r>
            <a:r>
              <a:rPr lang="es-PY" sz="1600" dirty="0"/>
              <a:t>Ocupa sólo 2 bytes y es obligatorio enviar esta parte en todos los mensajes.</a:t>
            </a:r>
          </a:p>
          <a:p>
            <a:r>
              <a:rPr lang="es-PY" sz="1600" b="1" dirty="0"/>
              <a:t>Encabezado variable. </a:t>
            </a:r>
            <a:r>
              <a:rPr lang="es-PY" sz="1600" dirty="0"/>
              <a:t>Ocupa 4 bits y no es obligatorio que esté en todos los mensajes.</a:t>
            </a:r>
          </a:p>
          <a:p>
            <a:r>
              <a:rPr lang="es-PY" sz="1600" b="1" dirty="0"/>
              <a:t>Mensaje o carga útil (del inglés </a:t>
            </a:r>
            <a:r>
              <a:rPr lang="es-PY" sz="1600" b="1" dirty="0" err="1"/>
              <a:t>payload</a:t>
            </a:r>
            <a:r>
              <a:rPr lang="es-PY" sz="1600" b="1" dirty="0"/>
              <a:t>).</a:t>
            </a:r>
            <a:r>
              <a:rPr lang="es-PY" sz="1600" dirty="0"/>
              <a:t> Puede tener un máximo de 256 Mb aunque en implementaciones reales el máximo es de 2 a 4 kB.</a:t>
            </a:r>
          </a:p>
          <a:p>
            <a:r>
              <a:rPr lang="es-PY" sz="1600" dirty="0"/>
              <a:t>Al ser uno de los objetivos consumir el menor ancho de banda, cada bit está estudiado cuidadosamente para que cumpla con este objetivo</a:t>
            </a:r>
            <a:r>
              <a:rPr lang="es-PY" sz="1600" dirty="0" smtClean="0"/>
              <a:t>.</a:t>
            </a:r>
          </a:p>
          <a:p>
            <a:endParaRPr lang="es-PY" sz="1600" dirty="0" smtClean="0"/>
          </a:p>
          <a:p>
            <a:r>
              <a:rPr lang="es-PY" sz="2800" b="1" dirty="0" smtClean="0">
                <a:latin typeface="Aharoni" panose="02010803020104030203" pitchFamily="2" charset="-79"/>
                <a:cs typeface="Aharoni" panose="02010803020104030203" pitchFamily="2" charset="-79"/>
              </a:rPr>
              <a:t>mqtt.org</a:t>
            </a:r>
            <a:r>
              <a:rPr lang="es-PY" sz="2800" b="1"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36168417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3" y="909542"/>
            <a:ext cx="9292615" cy="594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603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87824" y="146136"/>
            <a:ext cx="2746970" cy="954107"/>
          </a:xfrm>
          <a:prstGeom prst="rect">
            <a:avLst/>
          </a:prstGeom>
          <a:noFill/>
        </p:spPr>
        <p:txBody>
          <a:bodyPr wrap="none" rtlCol="0">
            <a:spAutoFit/>
          </a:bodyPr>
          <a:lstStyle/>
          <a:p>
            <a:pPr algn="ctr"/>
            <a:r>
              <a:rPr lang="es-PY" sz="2800" dirty="0" smtClean="0"/>
              <a:t>Cosas conectadas</a:t>
            </a:r>
            <a:br>
              <a:rPr lang="es-PY" sz="2800" dirty="0" smtClean="0"/>
            </a:br>
            <a:r>
              <a:rPr lang="es-PY" sz="2800" dirty="0" smtClean="0"/>
              <a:t>Hardware</a:t>
            </a:r>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67174"/>
            <a:ext cx="3816424" cy="27287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Placas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46" y="1321715"/>
            <a:ext cx="2630810" cy="26308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esp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820683"/>
            <a:ext cx="1584177" cy="15841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n para raspber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726074"/>
            <a:ext cx="2954834" cy="18980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esultado de imagen para raspber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837" y="2431546"/>
            <a:ext cx="218122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sultado de imagen para esp 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6256" y="1137590"/>
            <a:ext cx="1614267" cy="1614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la imagen para iot board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4546" y="4149080"/>
            <a:ext cx="2280988" cy="147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9674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720" y="578082"/>
            <a:ext cx="64008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024336"/>
            <a:ext cx="6762157" cy="383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1701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475656" y="915740"/>
            <a:ext cx="4810932"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Muchas Gracias!!!</a:t>
            </a:r>
            <a:endParaRPr lang="es-PY" sz="2400" dirty="0">
              <a:latin typeface="Aharoni" panose="02010803020104030203" pitchFamily="2" charset="-79"/>
              <a:cs typeface="Aharoni" panose="02010803020104030203" pitchFamily="2" charset="-79"/>
            </a:endParaRPr>
          </a:p>
        </p:txBody>
      </p:sp>
      <p:sp>
        <p:nvSpPr>
          <p:cNvPr id="3" name="2 CuadroTexto"/>
          <p:cNvSpPr txBox="1"/>
          <p:nvPr/>
        </p:nvSpPr>
        <p:spPr>
          <a:xfrm>
            <a:off x="3394325" y="3334768"/>
            <a:ext cx="2725426" cy="400110"/>
          </a:xfrm>
          <a:prstGeom prst="rect">
            <a:avLst/>
          </a:prstGeom>
          <a:noFill/>
        </p:spPr>
        <p:txBody>
          <a:bodyPr wrap="none" rtlCol="0">
            <a:spAutoFit/>
          </a:bodyPr>
          <a:lstStyle/>
          <a:p>
            <a:r>
              <a:rPr lang="es-PY" sz="2000" dirty="0" smtClean="0">
                <a:latin typeface="Aharoni" panose="02010803020104030203" pitchFamily="2" charset="-79"/>
                <a:cs typeface="Aharoni" panose="02010803020104030203" pitchFamily="2" charset="-79"/>
              </a:rPr>
              <a:t>wilsonoh@outlook.es</a:t>
            </a:r>
            <a:endParaRPr lang="es-PY" sz="2000" dirty="0">
              <a:latin typeface="Aharoni" panose="02010803020104030203" pitchFamily="2" charset="-79"/>
              <a:cs typeface="Aharoni" panose="02010803020104030203" pitchFamily="2" charset="-79"/>
            </a:endParaRPr>
          </a:p>
        </p:txBody>
      </p:sp>
      <p:pic>
        <p:nvPicPr>
          <p:cNvPr id="2052" name="Picture 4" descr="Resultado de imagen para icono outl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433" y="3232493"/>
            <a:ext cx="583407" cy="5738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9" descr="Resultado de imagen para icono github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5" name="AutoShape 11" descr="Resultado de imagen para icono github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pic>
        <p:nvPicPr>
          <p:cNvPr id="2061" name="Picture 13" descr="Resultado de imagen para icono github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795" y="4103708"/>
            <a:ext cx="1612530" cy="59771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3394325" y="4202508"/>
            <a:ext cx="3307316" cy="400110"/>
          </a:xfrm>
          <a:prstGeom prst="rect">
            <a:avLst/>
          </a:prstGeom>
          <a:noFill/>
        </p:spPr>
        <p:txBody>
          <a:bodyPr wrap="none" rtlCol="0">
            <a:spAutoFit/>
          </a:bodyPr>
          <a:lstStyle/>
          <a:p>
            <a:r>
              <a:rPr lang="es-PY" sz="2000" dirty="0">
                <a:latin typeface="Aharoni" panose="02010803020104030203" pitchFamily="2" charset="-79"/>
                <a:cs typeface="Aharoni" panose="02010803020104030203" pitchFamily="2" charset="-79"/>
              </a:rPr>
              <a:t>github.com/</a:t>
            </a:r>
            <a:r>
              <a:rPr lang="es-PY" sz="2000" dirty="0" err="1">
                <a:latin typeface="Aharoni" panose="02010803020104030203" pitchFamily="2" charset="-79"/>
                <a:cs typeface="Aharoni" panose="02010803020104030203" pitchFamily="2" charset="-79"/>
              </a:rPr>
              <a:t>WilsonOviedo</a:t>
            </a:r>
            <a:endParaRPr lang="es-PY"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44161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1650"/>
            <a:ext cx="9144000" cy="481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827584" y="620688"/>
            <a:ext cx="2700098" cy="769441"/>
          </a:xfrm>
          <a:prstGeom prst="rect">
            <a:avLst/>
          </a:prstGeom>
          <a:noFill/>
        </p:spPr>
        <p:txBody>
          <a:bodyPr wrap="none" rtlCol="0">
            <a:spAutoFit/>
          </a:bodyPr>
          <a:lstStyle/>
          <a:p>
            <a:r>
              <a:rPr lang="es-PY" sz="4400" dirty="0" smtClean="0">
                <a:latin typeface="Cooper Black" panose="0208090404030B020404" pitchFamily="18" charset="0"/>
              </a:rPr>
              <a:t>Sensores</a:t>
            </a:r>
            <a:endParaRPr lang="es-PY" sz="4400" dirty="0">
              <a:latin typeface="Cooper Black" panose="0208090404030B020404" pitchFamily="18" charset="0"/>
            </a:endParaRPr>
          </a:p>
        </p:txBody>
      </p:sp>
    </p:spTree>
    <p:extLst>
      <p:ext uri="{BB962C8B-B14F-4D97-AF65-F5344CB8AC3E}">
        <p14:creationId xmlns:p14="http://schemas.microsoft.com/office/powerpoint/2010/main" val="3325119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548680"/>
            <a:ext cx="4182363" cy="461665"/>
          </a:xfrm>
          <a:prstGeom prst="rect">
            <a:avLst/>
          </a:prstGeom>
          <a:noFill/>
        </p:spPr>
        <p:txBody>
          <a:bodyPr wrap="none" rtlCol="0">
            <a:spAutoFit/>
          </a:bodyPr>
          <a:lstStyle/>
          <a:p>
            <a:r>
              <a:rPr lang="es-PY" sz="2400" dirty="0" smtClean="0"/>
              <a:t>Tipos de sensores mas comunes</a:t>
            </a:r>
            <a:endParaRPr lang="es-PY"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2883724" cy="276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068" y="3356992"/>
            <a:ext cx="5872363" cy="320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793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1520" y="3068960"/>
            <a:ext cx="8531503" cy="830997"/>
          </a:xfrm>
          <a:prstGeom prst="rect">
            <a:avLst/>
          </a:prstGeom>
          <a:noFill/>
        </p:spPr>
        <p:txBody>
          <a:bodyPr wrap="none" rtlCol="0">
            <a:spAutoFit/>
          </a:bodyPr>
          <a:lstStyle/>
          <a:p>
            <a:r>
              <a:rPr lang="es-PY" sz="4800" dirty="0" smtClean="0">
                <a:latin typeface="Aharoni" panose="02010803020104030203" pitchFamily="2" charset="-79"/>
                <a:cs typeface="Aharoni" panose="02010803020104030203" pitchFamily="2" charset="-79"/>
              </a:rPr>
              <a:t>Un poco de algunas de ellas!</a:t>
            </a:r>
            <a:endParaRPr lang="es-PY" sz="4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16811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3956</TotalTime>
  <Words>1018</Words>
  <Application>Microsoft Office PowerPoint</Application>
  <PresentationFormat>Presentación en pantalla (4:3)</PresentationFormat>
  <Paragraphs>241</Paragraphs>
  <Slides>61</Slides>
  <Notes>0</Notes>
  <HiddenSlides>0</HiddenSlides>
  <MMClips>0</MMClips>
  <ScaleCrop>false</ScaleCrop>
  <HeadingPairs>
    <vt:vector size="4" baseType="variant">
      <vt:variant>
        <vt:lpstr>Tema</vt:lpstr>
      </vt:variant>
      <vt:variant>
        <vt:i4>1</vt:i4>
      </vt:variant>
      <vt:variant>
        <vt:lpstr>Títulos de diapositiva</vt:lpstr>
      </vt:variant>
      <vt:variant>
        <vt:i4>61</vt:i4>
      </vt:variant>
    </vt:vector>
  </HeadingPairs>
  <TitlesOfParts>
    <vt:vector size="62" baseType="lpstr">
      <vt:lpstr>Tema de Office</vt:lpstr>
      <vt:lpstr>Qué es 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IoT?</dc:title>
  <dc:creator>Willy</dc:creator>
  <cp:lastModifiedBy>Willy</cp:lastModifiedBy>
  <cp:revision>111</cp:revision>
  <dcterms:created xsi:type="dcterms:W3CDTF">2018-10-26T10:05:38Z</dcterms:created>
  <dcterms:modified xsi:type="dcterms:W3CDTF">2018-11-23T18:52:57Z</dcterms:modified>
</cp:coreProperties>
</file>